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3.xml" ContentType="application/vnd.openxmlformats-officedocument.themeOverride+xml"/>
  <Override PartName="/ppt/notesSlides/notesSlide25.xml" ContentType="application/vnd.openxmlformats-officedocument.presentationml.notesSlide+xml"/>
  <Override PartName="/ppt/theme/themeOverride4.xml" ContentType="application/vnd.openxmlformats-officedocument.themeOverride+xml"/>
  <Override PartName="/ppt/notesSlides/notesSlide26.xml" ContentType="application/vnd.openxmlformats-officedocument.presentationml.notesSlide+xml"/>
  <Override PartName="/ppt/theme/themeOverride5.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31.xml" ContentType="application/vnd.openxmlformats-officedocument.presentationml.notesSlide+xml"/>
  <Override PartName="/ppt/theme/themeOverride8.xml" ContentType="application/vnd.openxmlformats-officedocument.themeOverride+xml"/>
  <Override PartName="/ppt/notesSlides/notesSlide32.xml" ContentType="application/vnd.openxmlformats-officedocument.presentationml.notesSlide+xml"/>
  <Override PartName="/ppt/theme/themeOverride9.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0.xml" ContentType="application/vnd.openxmlformats-officedocument.themeOverride+xml"/>
  <Override PartName="/ppt/notesSlides/notesSlide38.xml" ContentType="application/vnd.openxmlformats-officedocument.presentationml.notesSlide+xml"/>
  <Override PartName="/ppt/theme/themeOverride11.xml" ContentType="application/vnd.openxmlformats-officedocument.themeOverride+xml"/>
  <Override PartName="/ppt/notesSlides/notesSlide39.xml" ContentType="application/vnd.openxmlformats-officedocument.presentationml.notesSlide+xml"/>
  <Override PartName="/ppt/theme/themeOverride12.xml" ContentType="application/vnd.openxmlformats-officedocument.themeOverride+xml"/>
  <Override PartName="/ppt/notesSlides/notesSlide40.xml" ContentType="application/vnd.openxmlformats-officedocument.presentationml.notesSlide+xml"/>
  <Override PartName="/ppt/theme/themeOverride13.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77" r:id="rId6"/>
    <p:sldMasterId id="2147484303" r:id="rId7"/>
    <p:sldMasterId id="2147484338" r:id="rId8"/>
  </p:sldMasterIdLst>
  <p:notesMasterIdLst>
    <p:notesMasterId r:id="rId76"/>
  </p:notesMasterIdLst>
  <p:handoutMasterIdLst>
    <p:handoutMasterId r:id="rId77"/>
  </p:handoutMasterIdLst>
  <p:sldIdLst>
    <p:sldId id="1376" r:id="rId9"/>
    <p:sldId id="1524" r:id="rId10"/>
    <p:sldId id="1523" r:id="rId11"/>
    <p:sldId id="1435" r:id="rId12"/>
    <p:sldId id="1503" r:id="rId13"/>
    <p:sldId id="1437" r:id="rId14"/>
    <p:sldId id="1588" r:id="rId15"/>
    <p:sldId id="1591" r:id="rId16"/>
    <p:sldId id="1592" r:id="rId17"/>
    <p:sldId id="1593" r:id="rId18"/>
    <p:sldId id="1590" r:id="rId19"/>
    <p:sldId id="1598" r:id="rId20"/>
    <p:sldId id="1594" r:id="rId21"/>
    <p:sldId id="1595" r:id="rId22"/>
    <p:sldId id="1597" r:id="rId23"/>
    <p:sldId id="1596" r:id="rId24"/>
    <p:sldId id="1436" r:id="rId25"/>
    <p:sldId id="1578" r:id="rId26"/>
    <p:sldId id="1577" r:id="rId27"/>
    <p:sldId id="1612" r:id="rId28"/>
    <p:sldId id="1614" r:id="rId29"/>
    <p:sldId id="1615" r:id="rId30"/>
    <p:sldId id="1617" r:id="rId31"/>
    <p:sldId id="1569" r:id="rId32"/>
    <p:sldId id="1628" r:id="rId33"/>
    <p:sldId id="1521" r:id="rId34"/>
    <p:sldId id="1497" r:id="rId35"/>
    <p:sldId id="1626" r:id="rId36"/>
    <p:sldId id="1552" r:id="rId37"/>
    <p:sldId id="1538" r:id="rId38"/>
    <p:sldId id="1540" r:id="rId39"/>
    <p:sldId id="1539" r:id="rId40"/>
    <p:sldId id="1554" r:id="rId41"/>
    <p:sldId id="1601" r:id="rId42"/>
    <p:sldId id="1602" r:id="rId43"/>
    <p:sldId id="1603" r:id="rId44"/>
    <p:sldId id="1572" r:id="rId45"/>
    <p:sldId id="1573" r:id="rId46"/>
    <p:sldId id="1575" r:id="rId47"/>
    <p:sldId id="1553" r:id="rId48"/>
    <p:sldId id="1618" r:id="rId49"/>
    <p:sldId id="1619" r:id="rId50"/>
    <p:sldId id="1620" r:id="rId51"/>
    <p:sldId id="1545" r:id="rId52"/>
    <p:sldId id="1555" r:id="rId53"/>
    <p:sldId id="1546" r:id="rId54"/>
    <p:sldId id="1547" r:id="rId55"/>
    <p:sldId id="1621" r:id="rId56"/>
    <p:sldId id="1622" r:id="rId57"/>
    <p:sldId id="1623" r:id="rId58"/>
    <p:sldId id="1624" r:id="rId59"/>
    <p:sldId id="1625" r:id="rId60"/>
    <p:sldId id="1558" r:id="rId61"/>
    <p:sldId id="1627" r:id="rId62"/>
    <p:sldId id="1550" r:id="rId63"/>
    <p:sldId id="1551" r:id="rId64"/>
    <p:sldId id="1500" r:id="rId65"/>
    <p:sldId id="1600" r:id="rId66"/>
    <p:sldId id="1604" r:id="rId67"/>
    <p:sldId id="1607" r:id="rId68"/>
    <p:sldId id="1609" r:id="rId69"/>
    <p:sldId id="1611" r:id="rId70"/>
    <p:sldId id="1610" r:id="rId71"/>
    <p:sldId id="1608" r:id="rId72"/>
    <p:sldId id="1516" r:id="rId73"/>
    <p:sldId id="1514" r:id="rId74"/>
    <p:sldId id="1340"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B0B8DFF-57E5-4D4B-BA72-542DF84B8E2F}">
          <p14:sldIdLst>
            <p14:sldId id="1376"/>
            <p14:sldId id="1524"/>
            <p14:sldId id="1523"/>
            <p14:sldId id="1435"/>
            <p14:sldId id="1503"/>
            <p14:sldId id="1437"/>
          </p14:sldIdLst>
        </p14:section>
        <p14:section name="Architecture" id="{4977D882-E81C-4FFA-9014-4B27C8DFED73}">
          <p14:sldIdLst/>
        </p14:section>
        <p14:section name="Scale Units" id="{FFFFF09D-1616-4745-A1E2-B94A3875EE01}">
          <p14:sldIdLst>
            <p14:sldId id="1588"/>
            <p14:sldId id="1591"/>
            <p14:sldId id="1592"/>
            <p14:sldId id="1593"/>
            <p14:sldId id="1590"/>
            <p14:sldId id="1598"/>
            <p14:sldId id="1594"/>
            <p14:sldId id="1595"/>
            <p14:sldId id="1597"/>
            <p14:sldId id="1596"/>
            <p14:sldId id="1436"/>
            <p14:sldId id="1578"/>
            <p14:sldId id="1577"/>
            <p14:sldId id="1612"/>
            <p14:sldId id="1614"/>
            <p14:sldId id="1615"/>
            <p14:sldId id="1617"/>
            <p14:sldId id="1569"/>
            <p14:sldId id="1628"/>
            <p14:sldId id="1521"/>
            <p14:sldId id="1497"/>
            <p14:sldId id="1626"/>
          </p14:sldIdLst>
        </p14:section>
        <p14:section name="Profiling" id="{8308529A-ADB9-4631-BE89-B1CDFDF66CE1}">
          <p14:sldIdLst/>
        </p14:section>
        <p14:section name="Cost gap" id="{30383162-D3DD-4B9B-AEA9-40A9AA7DDFB5}">
          <p14:sldIdLst>
            <p14:sldId id="1552"/>
            <p14:sldId id="1538"/>
            <p14:sldId id="1540"/>
            <p14:sldId id="1539"/>
            <p14:sldId id="1554"/>
            <p14:sldId id="1601"/>
            <p14:sldId id="1602"/>
            <p14:sldId id="1603"/>
            <p14:sldId id="1572"/>
            <p14:sldId id="1573"/>
            <p14:sldId id="1575"/>
            <p14:sldId id="1553"/>
            <p14:sldId id="1618"/>
            <p14:sldId id="1619"/>
            <p14:sldId id="1620"/>
            <p14:sldId id="1545"/>
            <p14:sldId id="1555"/>
            <p14:sldId id="1546"/>
            <p14:sldId id="1547"/>
            <p14:sldId id="1621"/>
            <p14:sldId id="1622"/>
            <p14:sldId id="1623"/>
            <p14:sldId id="1624"/>
            <p14:sldId id="1625"/>
            <p14:sldId id="1558"/>
            <p14:sldId id="1627"/>
            <p14:sldId id="1550"/>
            <p14:sldId id="1551"/>
            <p14:sldId id="1500"/>
            <p14:sldId id="1600"/>
            <p14:sldId id="1604"/>
            <p14:sldId id="1607"/>
            <p14:sldId id="1609"/>
            <p14:sldId id="1611"/>
            <p14:sldId id="1610"/>
            <p14:sldId id="1608"/>
          </p14:sldIdLst>
        </p14:section>
        <p14:section name="Wrap up" id="{E88A55E6-0636-4390-8B58-852BBA83E5E3}">
          <p14:sldIdLst>
            <p14:sldId id="1516"/>
            <p14:sldId id="1514"/>
          </p14:sldIdLst>
        </p14:section>
        <p14:section name="Afternoon" id="{C8C06835-DAA2-45DF-B6BF-C07E340E6840}">
          <p14:sldIdLst>
            <p14:sldId id="1340"/>
          </p14:sldIdLst>
        </p14:section>
        <p14:section name="Color Template" id="{A073DAE3-B461-442F-A3D3-6642BD875E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A12"/>
    <a:srgbClr val="BA0E1C"/>
    <a:srgbClr val="FFCB40"/>
    <a:srgbClr val="002050"/>
    <a:srgbClr val="003399"/>
    <a:srgbClr val="409AE1"/>
    <a:srgbClr val="1B348E"/>
    <a:srgbClr val="0078D7"/>
    <a:srgbClr val="871A1A"/>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449" autoAdjust="0"/>
    <p:restoredTop sz="68537" autoAdjust="0"/>
  </p:normalViewPr>
  <p:slideViewPr>
    <p:cSldViewPr>
      <p:cViewPr varScale="1">
        <p:scale>
          <a:sx n="69" d="100"/>
          <a:sy n="69" d="100"/>
        </p:scale>
        <p:origin x="831" y="42"/>
      </p:cViewPr>
      <p:guideLst/>
    </p:cSldViewPr>
  </p:slideViewPr>
  <p:outlineViewPr>
    <p:cViewPr>
      <p:scale>
        <a:sx n="33" d="100"/>
        <a:sy n="33" d="100"/>
      </p:scale>
      <p:origin x="0" y="-163"/>
    </p:cViewPr>
  </p:outlineViewPr>
  <p:notesTextViewPr>
    <p:cViewPr>
      <p:scale>
        <a:sx n="3" d="2"/>
        <a:sy n="3" d="2"/>
      </p:scale>
      <p:origin x="0" y="0"/>
    </p:cViewPr>
  </p:notesTextViewPr>
  <p:sorterViewPr>
    <p:cViewPr varScale="1">
      <p:scale>
        <a:sx n="1" d="1"/>
        <a:sy n="1" d="1"/>
      </p:scale>
      <p:origin x="0" y="-22434"/>
    </p:cViewPr>
  </p:sorterViewPr>
  <p:notesViewPr>
    <p:cSldViewPr showGuides="1">
      <p:cViewPr varScale="1">
        <p:scale>
          <a:sx n="67" d="100"/>
          <a:sy n="67" d="100"/>
        </p:scale>
        <p:origin x="3043"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Cost</c:v>
                </c:pt>
              </c:strCache>
            </c:strRef>
          </c:tx>
          <c:spPr>
            <a:solidFill>
              <a:schemeClr val="accent1"/>
            </a:solidFill>
            <a:ln>
              <a:noFill/>
            </a:ln>
            <a:effectLst/>
            <a:sp3d/>
          </c:spPr>
          <c:invertIfNegative val="0"/>
          <c:cat>
            <c:numRef>
              <c:f>Sheet1!$A$2:$A$101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Sheet1!$B$2:$B$101</c:f>
              <c:numCache>
                <c:formatCode>General</c:formatCode>
                <c:ptCount val="100"/>
                <c:pt idx="0">
                  <c:v>90</c:v>
                </c:pt>
                <c:pt idx="1">
                  <c:v>180</c:v>
                </c:pt>
                <c:pt idx="2">
                  <c:v>270</c:v>
                </c:pt>
                <c:pt idx="3">
                  <c:v>360</c:v>
                </c:pt>
                <c:pt idx="4">
                  <c:v>450</c:v>
                </c:pt>
                <c:pt idx="5">
                  <c:v>540</c:v>
                </c:pt>
                <c:pt idx="6">
                  <c:v>630</c:v>
                </c:pt>
                <c:pt idx="7">
                  <c:v>720</c:v>
                </c:pt>
                <c:pt idx="8">
                  <c:v>810</c:v>
                </c:pt>
                <c:pt idx="9">
                  <c:v>900</c:v>
                </c:pt>
                <c:pt idx="10">
                  <c:v>990</c:v>
                </c:pt>
                <c:pt idx="11">
                  <c:v>1080</c:v>
                </c:pt>
                <c:pt idx="12">
                  <c:v>1170</c:v>
                </c:pt>
                <c:pt idx="13">
                  <c:v>1260</c:v>
                </c:pt>
                <c:pt idx="14">
                  <c:v>1350</c:v>
                </c:pt>
                <c:pt idx="15">
                  <c:v>1440</c:v>
                </c:pt>
                <c:pt idx="16">
                  <c:v>1530</c:v>
                </c:pt>
                <c:pt idx="17">
                  <c:v>1620</c:v>
                </c:pt>
                <c:pt idx="18">
                  <c:v>1710</c:v>
                </c:pt>
                <c:pt idx="19">
                  <c:v>1800</c:v>
                </c:pt>
                <c:pt idx="20">
                  <c:v>1890</c:v>
                </c:pt>
                <c:pt idx="21">
                  <c:v>1980</c:v>
                </c:pt>
                <c:pt idx="22">
                  <c:v>2070</c:v>
                </c:pt>
                <c:pt idx="23">
                  <c:v>2160</c:v>
                </c:pt>
                <c:pt idx="24">
                  <c:v>2250</c:v>
                </c:pt>
                <c:pt idx="25">
                  <c:v>2340</c:v>
                </c:pt>
                <c:pt idx="26">
                  <c:v>2430</c:v>
                </c:pt>
                <c:pt idx="27">
                  <c:v>2520</c:v>
                </c:pt>
                <c:pt idx="28">
                  <c:v>2610</c:v>
                </c:pt>
                <c:pt idx="29">
                  <c:v>2700</c:v>
                </c:pt>
                <c:pt idx="30">
                  <c:v>2790</c:v>
                </c:pt>
                <c:pt idx="31">
                  <c:v>2880</c:v>
                </c:pt>
                <c:pt idx="32">
                  <c:v>2970</c:v>
                </c:pt>
                <c:pt idx="33">
                  <c:v>3060</c:v>
                </c:pt>
                <c:pt idx="34">
                  <c:v>3150</c:v>
                </c:pt>
                <c:pt idx="35">
                  <c:v>3240</c:v>
                </c:pt>
                <c:pt idx="36">
                  <c:v>3330</c:v>
                </c:pt>
                <c:pt idx="37">
                  <c:v>3420</c:v>
                </c:pt>
                <c:pt idx="38">
                  <c:v>3510</c:v>
                </c:pt>
                <c:pt idx="39">
                  <c:v>3600</c:v>
                </c:pt>
                <c:pt idx="40">
                  <c:v>3690</c:v>
                </c:pt>
                <c:pt idx="41">
                  <c:v>3780</c:v>
                </c:pt>
                <c:pt idx="42">
                  <c:v>3870</c:v>
                </c:pt>
                <c:pt idx="43">
                  <c:v>3960</c:v>
                </c:pt>
                <c:pt idx="44">
                  <c:v>4050</c:v>
                </c:pt>
                <c:pt idx="45">
                  <c:v>4140</c:v>
                </c:pt>
                <c:pt idx="46">
                  <c:v>4230</c:v>
                </c:pt>
                <c:pt idx="47">
                  <c:v>4320</c:v>
                </c:pt>
                <c:pt idx="48">
                  <c:v>4410</c:v>
                </c:pt>
                <c:pt idx="49">
                  <c:v>4500</c:v>
                </c:pt>
                <c:pt idx="50">
                  <c:v>4590</c:v>
                </c:pt>
                <c:pt idx="51">
                  <c:v>4680</c:v>
                </c:pt>
                <c:pt idx="52">
                  <c:v>4770</c:v>
                </c:pt>
                <c:pt idx="53">
                  <c:v>4860</c:v>
                </c:pt>
                <c:pt idx="54">
                  <c:v>4950</c:v>
                </c:pt>
                <c:pt idx="55">
                  <c:v>5040</c:v>
                </c:pt>
                <c:pt idx="56">
                  <c:v>5130</c:v>
                </c:pt>
                <c:pt idx="57">
                  <c:v>5220</c:v>
                </c:pt>
                <c:pt idx="58">
                  <c:v>5310</c:v>
                </c:pt>
                <c:pt idx="59">
                  <c:v>5400</c:v>
                </c:pt>
                <c:pt idx="60">
                  <c:v>5490</c:v>
                </c:pt>
                <c:pt idx="61">
                  <c:v>5580</c:v>
                </c:pt>
                <c:pt idx="62">
                  <c:v>5670</c:v>
                </c:pt>
                <c:pt idx="63">
                  <c:v>5760</c:v>
                </c:pt>
                <c:pt idx="64">
                  <c:v>5850</c:v>
                </c:pt>
                <c:pt idx="65">
                  <c:v>5940</c:v>
                </c:pt>
                <c:pt idx="66">
                  <c:v>6030</c:v>
                </c:pt>
                <c:pt idx="67">
                  <c:v>6120</c:v>
                </c:pt>
                <c:pt idx="68">
                  <c:v>6210</c:v>
                </c:pt>
                <c:pt idx="69">
                  <c:v>6300</c:v>
                </c:pt>
                <c:pt idx="70">
                  <c:v>6390</c:v>
                </c:pt>
                <c:pt idx="71">
                  <c:v>6480</c:v>
                </c:pt>
                <c:pt idx="72">
                  <c:v>6570</c:v>
                </c:pt>
                <c:pt idx="73">
                  <c:v>6660</c:v>
                </c:pt>
                <c:pt idx="74">
                  <c:v>6750</c:v>
                </c:pt>
                <c:pt idx="75">
                  <c:v>6840</c:v>
                </c:pt>
                <c:pt idx="76">
                  <c:v>6930</c:v>
                </c:pt>
                <c:pt idx="77">
                  <c:v>7020</c:v>
                </c:pt>
                <c:pt idx="78">
                  <c:v>7110</c:v>
                </c:pt>
                <c:pt idx="79">
                  <c:v>7200</c:v>
                </c:pt>
                <c:pt idx="80">
                  <c:v>7290</c:v>
                </c:pt>
                <c:pt idx="81">
                  <c:v>7380</c:v>
                </c:pt>
                <c:pt idx="82">
                  <c:v>7470</c:v>
                </c:pt>
                <c:pt idx="83">
                  <c:v>7560</c:v>
                </c:pt>
                <c:pt idx="84">
                  <c:v>7650</c:v>
                </c:pt>
                <c:pt idx="85">
                  <c:v>7740</c:v>
                </c:pt>
                <c:pt idx="86">
                  <c:v>7830</c:v>
                </c:pt>
                <c:pt idx="87">
                  <c:v>7920</c:v>
                </c:pt>
                <c:pt idx="88">
                  <c:v>8010</c:v>
                </c:pt>
                <c:pt idx="89">
                  <c:v>8100</c:v>
                </c:pt>
                <c:pt idx="90">
                  <c:v>8190</c:v>
                </c:pt>
                <c:pt idx="91">
                  <c:v>8280</c:v>
                </c:pt>
                <c:pt idx="92">
                  <c:v>8370</c:v>
                </c:pt>
                <c:pt idx="93">
                  <c:v>8460</c:v>
                </c:pt>
                <c:pt idx="94">
                  <c:v>8550</c:v>
                </c:pt>
                <c:pt idx="95">
                  <c:v>8640</c:v>
                </c:pt>
                <c:pt idx="96">
                  <c:v>8730</c:v>
                </c:pt>
                <c:pt idx="97">
                  <c:v>8820</c:v>
                </c:pt>
                <c:pt idx="98">
                  <c:v>8910</c:v>
                </c:pt>
                <c:pt idx="99">
                  <c:v>9000</c:v>
                </c:pt>
              </c:numCache>
            </c:numRef>
          </c:val>
          <c:extLst>
            <c:ext xmlns:c16="http://schemas.microsoft.com/office/drawing/2014/chart" uri="{C3380CC4-5D6E-409C-BE32-E72D297353CC}">
              <c16:uniqueId val="{00000000-F925-4FCA-B122-030A2EB43B51}"/>
            </c:ext>
          </c:extLst>
        </c:ser>
        <c:ser>
          <c:idx val="1"/>
          <c:order val="1"/>
          <c:tx>
            <c:strRef>
              <c:f>Sheet1!$C$1</c:f>
              <c:strCache>
                <c:ptCount val="1"/>
                <c:pt idx="0">
                  <c:v>Users</c:v>
                </c:pt>
              </c:strCache>
            </c:strRef>
          </c:tx>
          <c:spPr>
            <a:solidFill>
              <a:schemeClr val="accent2"/>
            </a:solidFill>
            <a:ln>
              <a:noFill/>
            </a:ln>
            <a:effectLst/>
            <a:sp3d/>
          </c:spPr>
          <c:invertIfNegative val="0"/>
          <c:cat>
            <c:numRef>
              <c:f>Sheet1!$A$2:$A$101</c:f>
              <c:numCache>
                <c:formatCode>General</c:formatCode>
                <c:ptCount val="10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numCache>
            </c:numRef>
          </c:cat>
          <c:val>
            <c:numRef>
              <c:f>Sheet1!$C$2:$C$101</c:f>
              <c:numCache>
                <c:formatCode>General</c:formatCode>
                <c:ptCount val="100"/>
                <c:pt idx="0">
                  <c:v>500</c:v>
                </c:pt>
                <c:pt idx="1">
                  <c:v>1000</c:v>
                </c:pt>
                <c:pt idx="2">
                  <c:v>1500</c:v>
                </c:pt>
                <c:pt idx="3">
                  <c:v>2000</c:v>
                </c:pt>
                <c:pt idx="4">
                  <c:v>2500</c:v>
                </c:pt>
                <c:pt idx="5">
                  <c:v>3000</c:v>
                </c:pt>
                <c:pt idx="6">
                  <c:v>3500</c:v>
                </c:pt>
                <c:pt idx="7">
                  <c:v>4000</c:v>
                </c:pt>
                <c:pt idx="8">
                  <c:v>4500</c:v>
                </c:pt>
                <c:pt idx="9">
                  <c:v>5000</c:v>
                </c:pt>
                <c:pt idx="10">
                  <c:v>5500</c:v>
                </c:pt>
                <c:pt idx="11">
                  <c:v>6000</c:v>
                </c:pt>
                <c:pt idx="12">
                  <c:v>6500</c:v>
                </c:pt>
                <c:pt idx="13">
                  <c:v>7000</c:v>
                </c:pt>
                <c:pt idx="14">
                  <c:v>7500</c:v>
                </c:pt>
                <c:pt idx="15">
                  <c:v>8000</c:v>
                </c:pt>
                <c:pt idx="16">
                  <c:v>8500</c:v>
                </c:pt>
                <c:pt idx="17">
                  <c:v>9000</c:v>
                </c:pt>
                <c:pt idx="18">
                  <c:v>9500</c:v>
                </c:pt>
                <c:pt idx="19">
                  <c:v>10000</c:v>
                </c:pt>
                <c:pt idx="20">
                  <c:v>10500</c:v>
                </c:pt>
                <c:pt idx="21">
                  <c:v>11000</c:v>
                </c:pt>
                <c:pt idx="22">
                  <c:v>11500</c:v>
                </c:pt>
                <c:pt idx="23">
                  <c:v>12000</c:v>
                </c:pt>
                <c:pt idx="24">
                  <c:v>12500</c:v>
                </c:pt>
                <c:pt idx="25">
                  <c:v>13000</c:v>
                </c:pt>
                <c:pt idx="26">
                  <c:v>13500</c:v>
                </c:pt>
                <c:pt idx="27">
                  <c:v>14000</c:v>
                </c:pt>
                <c:pt idx="28">
                  <c:v>14500</c:v>
                </c:pt>
                <c:pt idx="29">
                  <c:v>15000</c:v>
                </c:pt>
                <c:pt idx="30">
                  <c:v>15500</c:v>
                </c:pt>
                <c:pt idx="31">
                  <c:v>16000</c:v>
                </c:pt>
                <c:pt idx="32">
                  <c:v>16500</c:v>
                </c:pt>
                <c:pt idx="33">
                  <c:v>17000</c:v>
                </c:pt>
                <c:pt idx="34">
                  <c:v>17500</c:v>
                </c:pt>
                <c:pt idx="35">
                  <c:v>18000</c:v>
                </c:pt>
                <c:pt idx="36">
                  <c:v>18500</c:v>
                </c:pt>
                <c:pt idx="37">
                  <c:v>19000</c:v>
                </c:pt>
                <c:pt idx="38">
                  <c:v>19500</c:v>
                </c:pt>
                <c:pt idx="39">
                  <c:v>20000</c:v>
                </c:pt>
                <c:pt idx="40">
                  <c:v>20500</c:v>
                </c:pt>
                <c:pt idx="41">
                  <c:v>21000</c:v>
                </c:pt>
                <c:pt idx="42">
                  <c:v>21500</c:v>
                </c:pt>
                <c:pt idx="43">
                  <c:v>22000</c:v>
                </c:pt>
                <c:pt idx="44">
                  <c:v>22500</c:v>
                </c:pt>
                <c:pt idx="45">
                  <c:v>23000</c:v>
                </c:pt>
                <c:pt idx="46">
                  <c:v>23500</c:v>
                </c:pt>
                <c:pt idx="47">
                  <c:v>24000</c:v>
                </c:pt>
                <c:pt idx="48">
                  <c:v>24500</c:v>
                </c:pt>
                <c:pt idx="49">
                  <c:v>25000</c:v>
                </c:pt>
                <c:pt idx="50">
                  <c:v>25500</c:v>
                </c:pt>
                <c:pt idx="51">
                  <c:v>26000</c:v>
                </c:pt>
                <c:pt idx="52">
                  <c:v>26500</c:v>
                </c:pt>
                <c:pt idx="53">
                  <c:v>27000</c:v>
                </c:pt>
                <c:pt idx="54">
                  <c:v>27500</c:v>
                </c:pt>
                <c:pt idx="55">
                  <c:v>28000</c:v>
                </c:pt>
                <c:pt idx="56">
                  <c:v>28500</c:v>
                </c:pt>
                <c:pt idx="57">
                  <c:v>29000</c:v>
                </c:pt>
                <c:pt idx="58">
                  <c:v>29500</c:v>
                </c:pt>
                <c:pt idx="59">
                  <c:v>30000</c:v>
                </c:pt>
                <c:pt idx="60">
                  <c:v>30500</c:v>
                </c:pt>
                <c:pt idx="61">
                  <c:v>31000</c:v>
                </c:pt>
                <c:pt idx="62">
                  <c:v>31500</c:v>
                </c:pt>
                <c:pt idx="63">
                  <c:v>32000</c:v>
                </c:pt>
                <c:pt idx="64">
                  <c:v>32500</c:v>
                </c:pt>
                <c:pt idx="65">
                  <c:v>33000</c:v>
                </c:pt>
                <c:pt idx="66">
                  <c:v>33500</c:v>
                </c:pt>
                <c:pt idx="67">
                  <c:v>34000</c:v>
                </c:pt>
                <c:pt idx="68">
                  <c:v>34500</c:v>
                </c:pt>
                <c:pt idx="69">
                  <c:v>35000</c:v>
                </c:pt>
                <c:pt idx="70">
                  <c:v>35500</c:v>
                </c:pt>
                <c:pt idx="71">
                  <c:v>36000</c:v>
                </c:pt>
                <c:pt idx="72">
                  <c:v>36500</c:v>
                </c:pt>
                <c:pt idx="73">
                  <c:v>37000</c:v>
                </c:pt>
                <c:pt idx="74">
                  <c:v>37500</c:v>
                </c:pt>
                <c:pt idx="75">
                  <c:v>38000</c:v>
                </c:pt>
                <c:pt idx="76">
                  <c:v>38500</c:v>
                </c:pt>
                <c:pt idx="77">
                  <c:v>39000</c:v>
                </c:pt>
                <c:pt idx="78">
                  <c:v>39500</c:v>
                </c:pt>
                <c:pt idx="79">
                  <c:v>40000</c:v>
                </c:pt>
                <c:pt idx="80">
                  <c:v>40500</c:v>
                </c:pt>
                <c:pt idx="81">
                  <c:v>41000</c:v>
                </c:pt>
                <c:pt idx="82">
                  <c:v>41500</c:v>
                </c:pt>
                <c:pt idx="83">
                  <c:v>42000</c:v>
                </c:pt>
                <c:pt idx="84">
                  <c:v>42500</c:v>
                </c:pt>
                <c:pt idx="85">
                  <c:v>43000</c:v>
                </c:pt>
                <c:pt idx="86">
                  <c:v>43500</c:v>
                </c:pt>
                <c:pt idx="87">
                  <c:v>44000</c:v>
                </c:pt>
                <c:pt idx="88">
                  <c:v>44500</c:v>
                </c:pt>
                <c:pt idx="89">
                  <c:v>45000</c:v>
                </c:pt>
                <c:pt idx="90">
                  <c:v>45500</c:v>
                </c:pt>
                <c:pt idx="91">
                  <c:v>46000</c:v>
                </c:pt>
                <c:pt idx="92">
                  <c:v>46500</c:v>
                </c:pt>
                <c:pt idx="93">
                  <c:v>47000</c:v>
                </c:pt>
                <c:pt idx="94">
                  <c:v>47500</c:v>
                </c:pt>
                <c:pt idx="95">
                  <c:v>48000</c:v>
                </c:pt>
                <c:pt idx="96">
                  <c:v>48500</c:v>
                </c:pt>
                <c:pt idx="97">
                  <c:v>49000</c:v>
                </c:pt>
                <c:pt idx="98">
                  <c:v>49500</c:v>
                </c:pt>
                <c:pt idx="99">
                  <c:v>50000</c:v>
                </c:pt>
              </c:numCache>
            </c:numRef>
          </c:val>
          <c:extLst>
            <c:ext xmlns:c16="http://schemas.microsoft.com/office/drawing/2014/chart" uri="{C3380CC4-5D6E-409C-BE32-E72D297353CC}">
              <c16:uniqueId val="{00000003-F925-4FCA-B122-030A2EB43B51}"/>
            </c:ext>
          </c:extLst>
        </c:ser>
        <c:dLbls>
          <c:showLegendKey val="0"/>
          <c:showVal val="0"/>
          <c:showCatName val="0"/>
          <c:showSerName val="0"/>
          <c:showPercent val="0"/>
          <c:showBubbleSize val="0"/>
        </c:dLbls>
        <c:gapWidth val="150"/>
        <c:shape val="box"/>
        <c:axId val="789743096"/>
        <c:axId val="789738176"/>
        <c:axId val="0"/>
      </c:bar3DChart>
      <c:catAx>
        <c:axId val="7897430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38176"/>
        <c:crosses val="autoZero"/>
        <c:auto val="1"/>
        <c:lblAlgn val="ctr"/>
        <c:lblOffset val="100"/>
        <c:noMultiLvlLbl val="0"/>
      </c:catAx>
      <c:valAx>
        <c:axId val="78973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43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Cost</c:v>
                </c:pt>
              </c:strCache>
            </c:strRef>
          </c:tx>
          <c:spPr>
            <a:solidFill>
              <a:schemeClr val="accent1"/>
            </a:solidFill>
            <a:ln>
              <a:noFill/>
            </a:ln>
            <a:effectLst/>
            <a:sp3d/>
          </c:spPr>
          <c:invertIfNegative val="0"/>
          <c:cat>
            <c:strRef>
              <c:f>Sheet1!$A$2:$A$7</c:f>
              <c:strCache>
                <c:ptCount val="6"/>
                <c:pt idx="0">
                  <c:v>D1v2</c:v>
                </c:pt>
                <c:pt idx="1">
                  <c:v>D2V2</c:v>
                </c:pt>
                <c:pt idx="2">
                  <c:v>D3v2</c:v>
                </c:pt>
                <c:pt idx="3">
                  <c:v>D4v2</c:v>
                </c:pt>
                <c:pt idx="4">
                  <c:v>D5v2</c:v>
                </c:pt>
                <c:pt idx="5">
                  <c:v>G5</c:v>
                </c:pt>
              </c:strCache>
            </c:strRef>
          </c:cat>
          <c:val>
            <c:numRef>
              <c:f>Sheet1!$B$2:$B$7</c:f>
              <c:numCache>
                <c:formatCode>General</c:formatCode>
                <c:ptCount val="6"/>
                <c:pt idx="0">
                  <c:v>90</c:v>
                </c:pt>
                <c:pt idx="1">
                  <c:v>180</c:v>
                </c:pt>
                <c:pt idx="2">
                  <c:v>360</c:v>
                </c:pt>
                <c:pt idx="3">
                  <c:v>720</c:v>
                </c:pt>
                <c:pt idx="4">
                  <c:v>1440</c:v>
                </c:pt>
                <c:pt idx="5">
                  <c:v>6155</c:v>
                </c:pt>
              </c:numCache>
            </c:numRef>
          </c:val>
          <c:extLst>
            <c:ext xmlns:c16="http://schemas.microsoft.com/office/drawing/2014/chart" uri="{C3380CC4-5D6E-409C-BE32-E72D297353CC}">
              <c16:uniqueId val="{00000000-E894-4C0A-8BE6-5030A224068D}"/>
            </c:ext>
          </c:extLst>
        </c:ser>
        <c:ser>
          <c:idx val="1"/>
          <c:order val="1"/>
          <c:tx>
            <c:strRef>
              <c:f>Sheet1!$C$1</c:f>
              <c:strCache>
                <c:ptCount val="1"/>
                <c:pt idx="0">
                  <c:v>Users</c:v>
                </c:pt>
              </c:strCache>
            </c:strRef>
          </c:tx>
          <c:spPr>
            <a:solidFill>
              <a:schemeClr val="accent2"/>
            </a:solidFill>
            <a:ln>
              <a:noFill/>
            </a:ln>
            <a:effectLst/>
            <a:sp3d/>
          </c:spPr>
          <c:invertIfNegative val="0"/>
          <c:cat>
            <c:strRef>
              <c:f>Sheet1!$A$2:$A$7</c:f>
              <c:strCache>
                <c:ptCount val="6"/>
                <c:pt idx="0">
                  <c:v>D1v2</c:v>
                </c:pt>
                <c:pt idx="1">
                  <c:v>D2V2</c:v>
                </c:pt>
                <c:pt idx="2">
                  <c:v>D3v2</c:v>
                </c:pt>
                <c:pt idx="3">
                  <c:v>D4v2</c:v>
                </c:pt>
                <c:pt idx="4">
                  <c:v>D5v2</c:v>
                </c:pt>
                <c:pt idx="5">
                  <c:v>G5</c:v>
                </c:pt>
              </c:strCache>
            </c:strRef>
          </c:cat>
          <c:val>
            <c:numRef>
              <c:f>Sheet1!$C$2:$C$7</c:f>
              <c:numCache>
                <c:formatCode>General</c:formatCode>
                <c:ptCount val="6"/>
                <c:pt idx="0">
                  <c:v>500</c:v>
                </c:pt>
                <c:pt idx="1">
                  <c:v>1000</c:v>
                </c:pt>
                <c:pt idx="2">
                  <c:v>2000</c:v>
                </c:pt>
                <c:pt idx="3">
                  <c:v>4000</c:v>
                </c:pt>
                <c:pt idx="4">
                  <c:v>8000</c:v>
                </c:pt>
                <c:pt idx="5">
                  <c:v>16000</c:v>
                </c:pt>
              </c:numCache>
            </c:numRef>
          </c:val>
          <c:extLst>
            <c:ext xmlns:c16="http://schemas.microsoft.com/office/drawing/2014/chart" uri="{C3380CC4-5D6E-409C-BE32-E72D297353CC}">
              <c16:uniqueId val="{00000001-E894-4C0A-8BE6-5030A224068D}"/>
            </c:ext>
          </c:extLst>
        </c:ser>
        <c:dLbls>
          <c:showLegendKey val="0"/>
          <c:showVal val="0"/>
          <c:showCatName val="0"/>
          <c:showSerName val="0"/>
          <c:showPercent val="0"/>
          <c:showBubbleSize val="0"/>
        </c:dLbls>
        <c:gapWidth val="150"/>
        <c:shape val="box"/>
        <c:axId val="789743096"/>
        <c:axId val="789738176"/>
        <c:axId val="0"/>
      </c:bar3DChart>
      <c:catAx>
        <c:axId val="7897430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38176"/>
        <c:crosses val="autoZero"/>
        <c:auto val="1"/>
        <c:lblAlgn val="ctr"/>
        <c:lblOffset val="100"/>
        <c:noMultiLvlLbl val="0"/>
      </c:catAx>
      <c:valAx>
        <c:axId val="78973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9743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6/6/2017 9:08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6/6/2017 9:08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en:Creative_Commons"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creativecommons.org/licenses/by-sa/2.0/deed.en"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en:Creative_Common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creativecommons.org/licenses/by-sa/2.0/deed.e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84063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opposite</a:t>
            </a:r>
            <a:r>
              <a:rPr lang="en-GB" baseline="0" dirty="0"/>
              <a:t> end of the scale we have the scenario where one server, or service deployment is not large enough for your entire service.</a:t>
            </a:r>
          </a:p>
          <a:p>
            <a:endParaRPr lang="en-GB" baseline="0" dirty="0"/>
          </a:p>
          <a:p>
            <a:r>
              <a:rPr lang="en-GB" baseline="0" dirty="0"/>
              <a:t>In this scenario we can break the service apart into multiple ‘units of scale’, or ‘stamps’, this reduces the size of the hosted service and can allow you to ‘home’ a tenant, or part of a tenant (in a multi-tenant scenario) onto it’s own instance of a service.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Minimise ‘global’ services as they are difficult to predict and scale.</a:t>
            </a:r>
          </a:p>
          <a:p>
            <a:endParaRPr lang="en-GB" baseline="0" dirty="0"/>
          </a:p>
          <a:p>
            <a:r>
              <a:rPr lang="en-GB" dirty="0"/>
              <a:t>These</a:t>
            </a:r>
            <a:r>
              <a:rPr lang="en-GB" baseline="0" dirty="0"/>
              <a:t> scale units, want to be as small as you can make them, and you want to be able to increase capacity by adding more of them</a:t>
            </a:r>
          </a:p>
          <a:p>
            <a:endParaRPr lang="en-GB" baseline="0" dirty="0"/>
          </a:p>
          <a:p>
            <a:r>
              <a:rPr lang="en-GB" baseline="0" dirty="0"/>
              <a:t>Consider load-balancers and geo-distribution of services</a:t>
            </a:r>
          </a:p>
          <a:p>
            <a:endParaRPr lang="en-GB" baseline="0" dirty="0"/>
          </a:p>
          <a:p>
            <a:r>
              <a:rPr lang="en-GB" baseline="0" dirty="0"/>
              <a:t>Stateless services scale automatically across nodes, stateful services need some intervention. </a:t>
            </a:r>
          </a:p>
          <a:p>
            <a:endParaRPr lang="en-GB" baseline="0" dirty="0"/>
          </a:p>
          <a:p>
            <a:r>
              <a:rPr lang="en-GB" baseline="0" dirty="0"/>
              <a:t>(Common Caches, and sticky sessions, synchronous data replication) </a:t>
            </a:r>
          </a:p>
          <a:p>
            <a:endParaRPr lang="en-GB" dirty="0"/>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56401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GB" sz="900" dirty="0">
                <a:gradFill>
                  <a:gsLst>
                    <a:gs pos="2917">
                      <a:schemeClr val="tx1"/>
                    </a:gs>
                    <a:gs pos="30000">
                      <a:schemeClr val="tx1"/>
                    </a:gs>
                  </a:gsLst>
                  <a:lin ang="5400000" scaled="0"/>
                </a:gradFill>
              </a:rPr>
              <a:t>Lets Open :- </a:t>
            </a:r>
            <a:r>
              <a:rPr lang="en-GB" sz="900" dirty="0">
                <a:gradFill>
                  <a:gsLst>
                    <a:gs pos="2917">
                      <a:schemeClr val="tx1"/>
                    </a:gs>
                    <a:gs pos="30000">
                      <a:schemeClr val="tx1"/>
                    </a:gs>
                  </a:gsLst>
                  <a:lin ang="5400000" scaled="0"/>
                </a:gradFill>
                <a:hlinkClick r:id="rId3"/>
              </a:rPr>
              <a:t>https://azure.microsoft.com/en-us/pricing/calculator/</a:t>
            </a:r>
            <a:endParaRPr lang="en-GB" sz="900" dirty="0">
              <a:gradFill>
                <a:gsLst>
                  <a:gs pos="2917">
                    <a:schemeClr val="tx1"/>
                  </a:gs>
                  <a:gs pos="30000">
                    <a:schemeClr val="tx1"/>
                  </a:gs>
                </a:gsLst>
                <a:lin ang="5400000" scaled="0"/>
              </a:gradFill>
            </a:endParaRPr>
          </a:p>
          <a:p>
            <a:pPr>
              <a:lnSpc>
                <a:spcPct val="90000"/>
              </a:lnSpc>
              <a:spcAft>
                <a:spcPts val="600"/>
              </a:spcAft>
            </a:pPr>
            <a:endParaRPr lang="en-GB" sz="900" dirty="0">
              <a:gradFill>
                <a:gsLst>
                  <a:gs pos="2917">
                    <a:schemeClr val="tx1"/>
                  </a:gs>
                  <a:gs pos="30000">
                    <a:schemeClr val="tx1"/>
                  </a:gs>
                </a:gsLst>
                <a:lin ang="5400000" scaled="0"/>
              </a:gradFill>
            </a:endParaRPr>
          </a:p>
          <a:p>
            <a:pPr>
              <a:lnSpc>
                <a:spcPct val="90000"/>
              </a:lnSpc>
              <a:spcAft>
                <a:spcPts val="600"/>
              </a:spcAft>
            </a:pPr>
            <a:r>
              <a:rPr lang="en-GB" sz="900" dirty="0">
                <a:gradFill>
                  <a:gsLst>
                    <a:gs pos="2917">
                      <a:schemeClr val="tx1"/>
                    </a:gs>
                    <a:gs pos="30000">
                      <a:schemeClr val="tx1"/>
                    </a:gs>
                  </a:gsLst>
                  <a:lin ang="5400000" scaled="0"/>
                </a:gradFill>
              </a:rPr>
              <a:t>Add Virtual Machines</a:t>
            </a:r>
          </a:p>
          <a:p>
            <a:pPr>
              <a:lnSpc>
                <a:spcPct val="90000"/>
              </a:lnSpc>
              <a:spcAft>
                <a:spcPts val="600"/>
              </a:spcAft>
            </a:pPr>
            <a:r>
              <a:rPr lang="en-GB" sz="900" dirty="0">
                <a:gradFill>
                  <a:gsLst>
                    <a:gs pos="2917">
                      <a:schemeClr val="tx1"/>
                    </a:gs>
                    <a:gs pos="30000">
                      <a:schemeClr val="tx1"/>
                    </a:gs>
                  </a:gsLst>
                  <a:lin ang="5400000" scaled="0"/>
                </a:gradFill>
              </a:rPr>
              <a:t>Select UK South / Windows / Standard / D1V2 : £90.39/month</a:t>
            </a:r>
          </a:p>
          <a:p>
            <a:pPr>
              <a:lnSpc>
                <a:spcPct val="90000"/>
              </a:lnSpc>
              <a:spcAft>
                <a:spcPts val="600"/>
              </a:spcAft>
            </a:pPr>
            <a:endParaRPr lang="en-GB" sz="900" dirty="0">
              <a:gradFill>
                <a:gsLst>
                  <a:gs pos="2917">
                    <a:schemeClr val="tx1"/>
                  </a:gs>
                  <a:gs pos="30000">
                    <a:schemeClr val="tx1"/>
                  </a:gs>
                </a:gsLst>
                <a:lin ang="5400000" scaled="0"/>
              </a:gradFill>
            </a:endParaRPr>
          </a:p>
          <a:p>
            <a:pPr>
              <a:lnSpc>
                <a:spcPct val="90000"/>
              </a:lnSpc>
              <a:spcAft>
                <a:spcPts val="600"/>
              </a:spcAft>
            </a:pPr>
            <a:r>
              <a:rPr lang="en-GB" sz="900" dirty="0">
                <a:gradFill>
                  <a:gsLst>
                    <a:gs pos="2917">
                      <a:schemeClr val="tx1"/>
                    </a:gs>
                    <a:gs pos="30000">
                      <a:schemeClr val="tx1"/>
                    </a:gs>
                  </a:gsLst>
                  <a:lin ang="5400000" scaled="0"/>
                </a:gradFill>
              </a:rPr>
              <a:t>Change the number to 2x D1V2 : £180.77/month</a:t>
            </a:r>
          </a:p>
          <a:p>
            <a:r>
              <a:rPr lang="en-GB" baseline="0" dirty="0"/>
              <a:t>Change the number to 72 x D1V2 : £6507.73/month</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baseline="0" dirty="0"/>
              <a:t>Change the number to 3 x size to G5 (Switch to West Europe) : £18465/month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37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Let’s </a:t>
            </a:r>
            <a:r>
              <a:rPr lang="en-US" sz="900" baseline="0" dirty="0">
                <a:solidFill>
                  <a:schemeClr val="bg1"/>
                </a:solidFill>
              </a:rPr>
              <a:t>look at some patterns and practices that can be used to mitigate the cost of building high-performance solutions.</a:t>
            </a:r>
          </a:p>
          <a:p>
            <a:pPr>
              <a:lnSpc>
                <a:spcPct val="90000"/>
              </a:lnSpc>
              <a:spcAft>
                <a:spcPts val="1200"/>
              </a:spcAft>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pPr>
              <a:lnSpc>
                <a:spcPct val="90000"/>
              </a:lnSpc>
              <a:spcAft>
                <a:spcPts val="1200"/>
              </a:spcAft>
            </a:pPr>
            <a:r>
              <a:rPr lang="en-US" sz="900" dirty="0">
                <a:ln w="3175">
                  <a:noFill/>
                </a:ln>
                <a:gradFill>
                  <a:gsLst>
                    <a:gs pos="10101">
                      <a:schemeClr val="tx1"/>
                    </a:gs>
                    <a:gs pos="37000">
                      <a:schemeClr val="tx1"/>
                    </a:gs>
                  </a:gsLst>
                  <a:lin ang="5400000" scaled="0"/>
                </a:gradFill>
                <a:latin typeface="Segoe UI Light"/>
                <a:cs typeface="Segoe UI" pitchFamily="34" charset="0"/>
              </a:rPr>
              <a:t>How can you ensure maximum performance and scalability for a commercially reasonable Cost of Service? </a:t>
            </a: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6/6/2017 9:08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20</a:t>
            </a:fld>
            <a:endParaRPr lang="en-US" sz="1900" kern="0" dirty="0">
              <a:solidFill>
                <a:sysClr val="windowText" lastClr="000000"/>
              </a:solidFill>
            </a:endParaRPr>
          </a:p>
        </p:txBody>
      </p:sp>
    </p:spTree>
    <p:extLst>
      <p:ext uri="{BB962C8B-B14F-4D97-AF65-F5344CB8AC3E}">
        <p14:creationId xmlns:p14="http://schemas.microsoft.com/office/powerpoint/2010/main" val="2903935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DS</a:t>
            </a:r>
            <a:r>
              <a:rPr lang="en-US" sz="1200" baseline="0" dirty="0"/>
              <a:t> platform from MS makes it easy to Dev/</a:t>
            </a:r>
            <a:r>
              <a:rPr lang="en-US" sz="1200" baseline="0" dirty="0" err="1"/>
              <a:t>Depl</a:t>
            </a:r>
            <a:r>
              <a:rPr lang="en-US" sz="1200" baseline="0" dirty="0"/>
              <a:t>/Op scalable </a:t>
            </a:r>
            <a:r>
              <a:rPr lang="en-US" sz="1200" baseline="0" dirty="0" err="1"/>
              <a:t>ms</a:t>
            </a: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Internal -&gt; Public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aseline="0" dirty="0"/>
              <a:t>Relatively large list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aseline="0" dirty="0"/>
              <a:t>Broad list – Every facet matters at scale (300k)</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aseline="0" dirty="0"/>
              <a:t>Battle hardened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Lets try to understand the rationale for moving in this direction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85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SF is</a:t>
            </a:r>
            <a:r>
              <a:rPr lang="en-US" baseline="0" dirty="0"/>
              <a:t> logical progression from CS</a:t>
            </a:r>
          </a:p>
          <a:p>
            <a:r>
              <a:rPr lang="en-US" baseline="0" dirty="0"/>
              <a:t>CS: Bound by VM creation/update time. *Dev</a:t>
            </a:r>
          </a:p>
          <a:p>
            <a:r>
              <a:rPr lang="en-US" baseline="0" dirty="0"/>
              <a:t>SF: Faster, no coupling, Dev+ </a:t>
            </a:r>
          </a:p>
          <a:p>
            <a:r>
              <a:rPr lang="en-US" baseline="0" dirty="0"/>
              <a:t>Not quite apples to apples.</a:t>
            </a:r>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22</a:t>
            </a:fld>
            <a:endParaRPr lang="en-US"/>
          </a:p>
        </p:txBody>
      </p:sp>
    </p:spTree>
    <p:extLst>
      <p:ext uri="{BB962C8B-B14F-4D97-AF65-F5344CB8AC3E}">
        <p14:creationId xmlns:p14="http://schemas.microsoft.com/office/powerpoint/2010/main" val="1530640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Workload</a:t>
            </a:r>
            <a:r>
              <a:rPr lang="en-US" baseline="0" dirty="0"/>
              <a:t> flexibility is important not just for supporting existing </a:t>
            </a:r>
            <a:r>
              <a:rPr lang="en-US" baseline="0" dirty="0" err="1"/>
              <a:t>archs</a:t>
            </a:r>
            <a:r>
              <a:rPr lang="en-US" baseline="0" dirty="0"/>
              <a:t> but for supporting the migration.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4468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6/6/2017 9:08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24</a:t>
            </a:fld>
            <a:endParaRPr lang="en-US" sz="1900" kern="0" dirty="0">
              <a:solidFill>
                <a:sysClr val="windowText" lastClr="000000"/>
              </a:solidFill>
            </a:endParaRPr>
          </a:p>
        </p:txBody>
      </p:sp>
    </p:spTree>
    <p:extLst>
      <p:ext uri="{BB962C8B-B14F-4D97-AF65-F5344CB8AC3E}">
        <p14:creationId xmlns:p14="http://schemas.microsoft.com/office/powerpoint/2010/main" val="509695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accent3"/>
                </a:solidFill>
              </a:rPr>
              <a:t>Admin</a:t>
            </a:r>
            <a:r>
              <a:rPr lang="en-GB" b="1" baseline="0" dirty="0">
                <a:solidFill>
                  <a:schemeClr val="accent3"/>
                </a:solidFill>
              </a:rPr>
              <a:t> / IT Pro consideration</a:t>
            </a:r>
            <a:endParaRPr lang="en-GB" b="1" dirty="0">
              <a:solidFill>
                <a:schemeClr val="accent3"/>
              </a:solidFill>
            </a:endParaRPr>
          </a:p>
          <a:p>
            <a:endParaRPr lang="en-GB" dirty="0"/>
          </a:p>
          <a:p>
            <a:r>
              <a:rPr lang="en-GB" dirty="0"/>
              <a:t>Switch in portal. Explain each type of storage and where it is appropriate</a:t>
            </a:r>
          </a:p>
          <a:p>
            <a:endParaRPr lang="en-GB" dirty="0"/>
          </a:p>
          <a:p>
            <a:r>
              <a:rPr lang="en-GB" b="1" dirty="0"/>
              <a:t>Talk about Optimistic concurrency for blobs and containers</a:t>
            </a:r>
          </a:p>
          <a:p>
            <a:r>
              <a:rPr lang="en-GB" dirty="0"/>
              <a:t>The Storage service assigns an identifier to every object stored. This identifier is updated every time an update operation is performed on an object. The identifier is returned to the client as part of an HTTP GET response using the </a:t>
            </a:r>
            <a:r>
              <a:rPr lang="en-GB" dirty="0" err="1"/>
              <a:t>ETag</a:t>
            </a:r>
            <a:r>
              <a:rPr lang="en-GB" dirty="0"/>
              <a:t> (entity tag) header that is defined within the HTTP protocol.</a:t>
            </a:r>
          </a:p>
          <a:p>
            <a:endParaRPr lang="en-GB" dirty="0"/>
          </a:p>
          <a:p>
            <a:r>
              <a:rPr lang="en-GB" b="1" dirty="0"/>
              <a:t>Clarify that the Performance and latency levels locally</a:t>
            </a:r>
            <a:r>
              <a:rPr lang="en-GB" b="1" baseline="0" dirty="0"/>
              <a:t> for LRS / ZRS / GRS and RA-GRS are *identical* the secondaries are written to ASYNCHRONOUSLY.</a:t>
            </a:r>
            <a:endParaRPr lang="en-GB" b="1"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17613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10:29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01593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Let’s </a:t>
            </a:r>
            <a:r>
              <a:rPr lang="en-US" sz="900" baseline="0" dirty="0">
                <a:solidFill>
                  <a:schemeClr val="bg1"/>
                </a:solidFill>
              </a:rPr>
              <a:t>look at some patterns and practices that can be used to mitigate the cost of building high-performance solutions.</a:t>
            </a:r>
          </a:p>
          <a:p>
            <a:pPr>
              <a:lnSpc>
                <a:spcPct val="90000"/>
              </a:lnSpc>
              <a:spcAft>
                <a:spcPts val="1200"/>
              </a:spcAft>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pPr>
              <a:lnSpc>
                <a:spcPct val="90000"/>
              </a:lnSpc>
              <a:spcAft>
                <a:spcPts val="1200"/>
              </a:spcAft>
            </a:pPr>
            <a:r>
              <a:rPr lang="en-US" sz="900" dirty="0">
                <a:ln w="3175">
                  <a:noFill/>
                </a:ln>
                <a:gradFill>
                  <a:gsLst>
                    <a:gs pos="10101">
                      <a:schemeClr val="tx1"/>
                    </a:gs>
                    <a:gs pos="37000">
                      <a:schemeClr val="tx1"/>
                    </a:gs>
                  </a:gsLst>
                  <a:lin ang="5400000" scaled="0"/>
                </a:gradFill>
                <a:latin typeface="Segoe UI Light"/>
                <a:cs typeface="Segoe UI" pitchFamily="34" charset="0"/>
              </a:rPr>
              <a:t>How can you ensure maximum performance and scalability for a commercially reasonable Cost of Service? </a:t>
            </a: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6/6/2017 9:08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29</a:t>
            </a:fld>
            <a:endParaRPr lang="en-US" sz="1900" kern="0" dirty="0">
              <a:solidFill>
                <a:sysClr val="windowText" lastClr="000000"/>
              </a:solidFill>
            </a:endParaRPr>
          </a:p>
        </p:txBody>
      </p:sp>
    </p:spTree>
    <p:extLst>
      <p:ext uri="{BB962C8B-B14F-4D97-AF65-F5344CB8AC3E}">
        <p14:creationId xmlns:p14="http://schemas.microsoft.com/office/powerpoint/2010/main" val="378180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of</a:t>
            </a:r>
            <a:r>
              <a:rPr lang="en-US" baseline="0" dirty="0"/>
              <a:t> them will run on Virtual Machines, Azure is simply a deployment switch.</a:t>
            </a:r>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6/6/2017 9:08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2</a:t>
            </a:fld>
            <a:endParaRPr lang="en-US" sz="1900" kern="0" dirty="0">
              <a:solidFill>
                <a:sysClr val="windowText" lastClr="000000"/>
              </a:solidFill>
            </a:endParaRPr>
          </a:p>
        </p:txBody>
      </p:sp>
    </p:spTree>
    <p:extLst>
      <p:ext uri="{BB962C8B-B14F-4D97-AF65-F5344CB8AC3E}">
        <p14:creationId xmlns:p14="http://schemas.microsoft.com/office/powerpoint/2010/main" val="695802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Today we are going to focus on this one :</a:t>
            </a:r>
            <a:endParaRPr lang="en-GB" dirty="0"/>
          </a:p>
          <a:p>
            <a:endParaRPr lang="en-GB" dirty="0"/>
          </a:p>
          <a:p>
            <a:r>
              <a:rPr lang="en-GB" dirty="0"/>
              <a:t>Price</a:t>
            </a:r>
            <a:r>
              <a:rPr lang="en-GB" baseline="0" dirty="0"/>
              <a:t> :- was a fixed price (1/32) of their licence fee, but didn’t incorporate service operating costs, only a support charge.</a:t>
            </a:r>
          </a:p>
          <a:p>
            <a:endParaRPr lang="en-GB" baseline="0" dirty="0"/>
          </a:p>
          <a:p>
            <a:r>
              <a:rPr lang="en-GB" baseline="0" dirty="0"/>
              <a:t>Cost of Service is largely fixed in an IaaS environment as you are usually running VM’s. </a:t>
            </a:r>
          </a:p>
          <a:p>
            <a:endParaRPr lang="en-GB" baseline="0"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1248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99277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really</a:t>
            </a:r>
            <a:r>
              <a:rPr lang="en-GB" baseline="0" dirty="0"/>
              <a:t> happened here ? </a:t>
            </a:r>
          </a:p>
          <a:p>
            <a:endParaRPr lang="en-GB" baseline="0" dirty="0"/>
          </a:p>
          <a:p>
            <a:endParaRPr lang="en-GB" dirty="0"/>
          </a:p>
          <a:p>
            <a:endParaRPr lang="en-GB" dirty="0"/>
          </a:p>
          <a:p>
            <a:r>
              <a:rPr lang="en-GB" dirty="0"/>
              <a:t>https://commons.wikimedia.org/wiki/File:Dangerous_Cliff_Edge_(2258425643).jpg</a:t>
            </a:r>
          </a:p>
          <a:p>
            <a:endParaRPr lang="en-GB" dirty="0"/>
          </a:p>
          <a:p>
            <a:r>
              <a:rPr lang="en-GB" dirty="0">
                <a:effectLst/>
              </a:rPr>
              <a:t>This file is licensed under the </a:t>
            </a:r>
            <a:r>
              <a:rPr lang="en-GB" dirty="0">
                <a:effectLst/>
                <a:hlinkClick r:id="rId3" tooltip="w:en:Creative Commons"/>
              </a:rPr>
              <a:t>Creative Commons</a:t>
            </a:r>
            <a:r>
              <a:rPr lang="en-GB" dirty="0">
                <a:effectLst/>
              </a:rPr>
              <a:t> </a:t>
            </a:r>
            <a:r>
              <a:rPr lang="en-GB" dirty="0">
                <a:effectLst/>
                <a:hlinkClick r:id="rId4"/>
              </a:rPr>
              <a:t>Attribution-Share Alike 2.0 Generic</a:t>
            </a:r>
            <a:r>
              <a:rPr lang="en-GB" dirty="0">
                <a:effectLst/>
              </a:rPr>
              <a:t> license.</a:t>
            </a:r>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86356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really</a:t>
            </a:r>
            <a:r>
              <a:rPr lang="en-GB" baseline="0" dirty="0"/>
              <a:t> happened here ? </a:t>
            </a:r>
          </a:p>
          <a:p>
            <a:endParaRPr lang="en-GB" baseline="0" dirty="0"/>
          </a:p>
          <a:p>
            <a:r>
              <a:rPr lang="en-GB" baseline="0" dirty="0"/>
              <a:t>The two top items are pricing and commercial concerns, from a tech perspective there isn’t much we can do about them.</a:t>
            </a:r>
          </a:p>
          <a:p>
            <a:endParaRPr lang="en-GB" baseline="0" dirty="0"/>
          </a:p>
          <a:p>
            <a:r>
              <a:rPr lang="en-GB" b="1" baseline="0" dirty="0"/>
              <a:t>The bottom two are inside our control, it doesn’t have to be this way ! </a:t>
            </a:r>
          </a:p>
          <a:p>
            <a:endParaRPr lang="en-GB" dirty="0"/>
          </a:p>
          <a:p>
            <a:endParaRPr lang="en-GB" dirty="0"/>
          </a:p>
          <a:p>
            <a:r>
              <a:rPr lang="en-GB" dirty="0"/>
              <a:t>https://commons.wikimedia.org/wiki/File:Dangerous_Cliff_Edge_(2258425643).jpg</a:t>
            </a:r>
          </a:p>
          <a:p>
            <a:endParaRPr lang="en-GB" dirty="0"/>
          </a:p>
          <a:p>
            <a:r>
              <a:rPr lang="en-GB" dirty="0">
                <a:effectLst/>
              </a:rPr>
              <a:t>This file is licensed under the </a:t>
            </a:r>
            <a:r>
              <a:rPr lang="en-GB" dirty="0">
                <a:effectLst/>
                <a:hlinkClick r:id="rId3" tooltip="w:en:Creative Commons"/>
              </a:rPr>
              <a:t>Creative Commons</a:t>
            </a:r>
            <a:r>
              <a:rPr lang="en-GB" dirty="0">
                <a:effectLst/>
              </a:rPr>
              <a:t> </a:t>
            </a:r>
            <a:r>
              <a:rPr lang="en-GB" dirty="0">
                <a:effectLst/>
                <a:hlinkClick r:id="rId4"/>
              </a:rPr>
              <a:t>Attribution-Share Alike 2.0 Generic</a:t>
            </a:r>
            <a:r>
              <a:rPr lang="en-GB" dirty="0">
                <a:effectLst/>
              </a:rPr>
              <a:t> license.</a:t>
            </a:r>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58975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83779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 are users using my service, what are they doing, how long does it take to run certain transactions.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6/6/2017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534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 are users using my service, what are they doing, how long does it take to run certain transactions.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6/6/2017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5875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 are users using my service, what are they doing, how long does it take to run certain transactions. </a:t>
            </a:r>
          </a:p>
          <a:p>
            <a:endParaRPr lang="en-GB" baseline="0" dirty="0"/>
          </a:p>
          <a:p>
            <a:endParaRPr lang="en-GB" baseline="0" dirty="0"/>
          </a:p>
        </p:txBody>
      </p:sp>
      <p:sp>
        <p:nvSpPr>
          <p:cNvPr id="6" name="Date Placeholder 5"/>
          <p:cNvSpPr>
            <a:spLocks noGrp="1"/>
          </p:cNvSpPr>
          <p:nvPr>
            <p:ph type="dt" idx="12"/>
          </p:nvPr>
        </p:nvSpPr>
        <p:spPr/>
        <p:txBody>
          <a:bodyPr/>
          <a:lstStyle/>
          <a:p>
            <a:fld id="{A6104239-5842-467B-A09D-4193CE28CF54}" type="datetime1">
              <a:rPr lang="en-US" smtClean="0"/>
              <a:t>6/6/2017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2498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Let’s </a:t>
            </a:r>
            <a:r>
              <a:rPr lang="en-US" sz="900" baseline="0" dirty="0">
                <a:solidFill>
                  <a:schemeClr val="bg1"/>
                </a:solidFill>
              </a:rPr>
              <a:t>look at some patterns and practices that can be used to mitigate the cost of building high-performance solutions.</a:t>
            </a:r>
          </a:p>
          <a:p>
            <a:pPr>
              <a:lnSpc>
                <a:spcPct val="90000"/>
              </a:lnSpc>
              <a:spcAft>
                <a:spcPts val="1200"/>
              </a:spcAft>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pPr>
              <a:lnSpc>
                <a:spcPct val="90000"/>
              </a:lnSpc>
              <a:spcAft>
                <a:spcPts val="1200"/>
              </a:spcAft>
            </a:pPr>
            <a:r>
              <a:rPr lang="en-US" sz="900" dirty="0">
                <a:ln w="3175">
                  <a:noFill/>
                </a:ln>
                <a:gradFill>
                  <a:gsLst>
                    <a:gs pos="10101">
                      <a:schemeClr val="tx1"/>
                    </a:gs>
                    <a:gs pos="37000">
                      <a:schemeClr val="tx1"/>
                    </a:gs>
                  </a:gsLst>
                  <a:lin ang="5400000" scaled="0"/>
                </a:gradFill>
                <a:latin typeface="Segoe UI Light"/>
                <a:cs typeface="Segoe UI" pitchFamily="34" charset="0"/>
              </a:rPr>
              <a:t>How can you ensure maximum performance and scalability for a commercially reasonable Cost of Service? </a:t>
            </a: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6/6/2017 9:08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40</a:t>
            </a:fld>
            <a:endParaRPr lang="en-US" sz="1900" kern="0" dirty="0">
              <a:solidFill>
                <a:sysClr val="windowText" lastClr="000000"/>
              </a:solidFill>
            </a:endParaRPr>
          </a:p>
        </p:txBody>
      </p:sp>
    </p:spTree>
    <p:extLst>
      <p:ext uri="{BB962C8B-B14F-4D97-AF65-F5344CB8AC3E}">
        <p14:creationId xmlns:p14="http://schemas.microsoft.com/office/powerpoint/2010/main" val="1001663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79429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32356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23597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521350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dirty="0">
                <a:gradFill>
                  <a:gsLst>
                    <a:gs pos="2917">
                      <a:schemeClr val="tx1"/>
                    </a:gs>
                    <a:gs pos="30000">
                      <a:schemeClr val="tx1"/>
                    </a:gs>
                  </a:gsLst>
                  <a:lin ang="5400000" scaled="0"/>
                </a:gradFill>
              </a:rPr>
              <a:t>It is possible to build sites and apps that run </a:t>
            </a:r>
            <a:r>
              <a:rPr lang="en-GB" sz="900" b="1" dirty="0">
                <a:gradFill>
                  <a:gsLst>
                    <a:gs pos="2917">
                      <a:schemeClr val="tx1"/>
                    </a:gs>
                    <a:gs pos="30000">
                      <a:schemeClr val="tx1"/>
                    </a:gs>
                  </a:gsLst>
                  <a:lin ang="5400000" scaled="0"/>
                </a:gradFill>
              </a:rPr>
              <a:t>only </a:t>
            </a:r>
            <a:r>
              <a:rPr lang="en-GB" sz="900" dirty="0">
                <a:gradFill>
                  <a:gsLst>
                    <a:gs pos="2917">
                      <a:schemeClr val="tx1"/>
                    </a:gs>
                    <a:gs pos="30000">
                      <a:schemeClr val="tx1"/>
                    </a:gs>
                  </a:gsLst>
                  <a:lin ang="5400000" scaled="0"/>
                </a:gradFill>
              </a:rPr>
              <a:t>on these services, to leverage consumption based pricing and build high-performance sites and apps that scale linearly and predictably, with costs that scale linearly and predictably.</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661898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Billed by runtime of transactions, pay truly upon usage, not ‘near to’ estimated / provisioned usage.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Forget about how many servers you need, only care about how many you transactions that want to charge for.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Want to bootstrap a service quickly, with minimal investment – serverless based plans are disposable.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Only pay for what you actually consume, let Microsoft take the risk and revenue hit of provisioning and reserving a massive pool of server hardware.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CB5568C-11AE-48B7-9B16-C02677ED33D1}"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05117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58363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458901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901879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6/6/2017 9:25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747730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Chris R: - Setup and demonstrate the cloud-load-test feature in VSTS to baseline the following URLs</a:t>
            </a:r>
          </a:p>
          <a:p>
            <a:r>
              <a:rPr lang="en-GB" b="1" u="sng" dirty="0"/>
              <a:t>Stage 1 testing </a:t>
            </a:r>
          </a:p>
          <a:p>
            <a:endParaRPr lang="en-GB" b="1" u="sng" dirty="0"/>
          </a:p>
          <a:p>
            <a:pPr defTabSz="983679">
              <a:spcAft>
                <a:spcPts val="359"/>
              </a:spcAft>
            </a:pPr>
            <a:r>
              <a:rPr lang="en-GB" dirty="0"/>
              <a:t>Main Site</a:t>
            </a:r>
          </a:p>
          <a:p>
            <a:pPr defTabSz="983679">
              <a:spcAft>
                <a:spcPts val="359"/>
              </a:spcAft>
            </a:pPr>
            <a:endParaRPr lang="en-GB" dirty="0"/>
          </a:p>
          <a:p>
            <a:pPr defTabSz="983679">
              <a:spcAft>
                <a:spcPts val="359"/>
              </a:spcAft>
            </a:pPr>
            <a:r>
              <a:rPr lang="en-GB" dirty="0"/>
              <a:t>Only via north site at first … (devdemnwebapp.azurewebsites.net)</a:t>
            </a:r>
          </a:p>
          <a:p>
            <a:pPr marL="0" marR="0" lvl="0" indent="0" algn="l" defTabSz="983679" rtl="0" eaLnBrk="1" fontAlgn="auto" latinLnBrk="0" hangingPunct="1">
              <a:lnSpc>
                <a:spcPct val="90000"/>
              </a:lnSpc>
              <a:spcBef>
                <a:spcPts val="0"/>
              </a:spcBef>
              <a:spcAft>
                <a:spcPts val="359"/>
              </a:spcAft>
              <a:buClrTx/>
              <a:buSzTx/>
              <a:buFontTx/>
              <a:buNone/>
              <a:tabLst/>
              <a:defRPr/>
            </a:pPr>
            <a:r>
              <a:rPr lang="en-GB" dirty="0"/>
              <a:t>Only via north site at first … (devdemnfnapp.azurewebsites.net)</a:t>
            </a:r>
          </a:p>
          <a:p>
            <a:pPr defTabSz="983679">
              <a:spcAft>
                <a:spcPts val="359"/>
              </a:spcAft>
            </a:pPr>
            <a:endParaRPr lang="en-GB" dirty="0"/>
          </a:p>
          <a:p>
            <a:pPr defTabSz="983679">
              <a:spcAft>
                <a:spcPts val="359"/>
              </a:spcAft>
            </a:pPr>
            <a:r>
              <a:rPr lang="en-GB" b="1" u="sng" dirty="0"/>
              <a:t>Stage 2 Testing – CQRS comes later</a:t>
            </a:r>
          </a:p>
          <a:p>
            <a:pPr marL="0" marR="0" lvl="0" indent="0" algn="l" defTabSz="983679" rtl="0" eaLnBrk="1" fontAlgn="auto" latinLnBrk="0" hangingPunct="1">
              <a:lnSpc>
                <a:spcPct val="90000"/>
              </a:lnSpc>
              <a:spcBef>
                <a:spcPts val="0"/>
              </a:spcBef>
              <a:spcAft>
                <a:spcPts val="359"/>
              </a:spcAft>
              <a:buClrTx/>
              <a:buSzTx/>
              <a:buFontTx/>
              <a:buNone/>
              <a:tabLst/>
              <a:defRPr/>
            </a:pPr>
            <a:r>
              <a:rPr lang="en-GB" dirty="0"/>
              <a:t>GET http://whattodoandavoidwebsite.azurewebsites.net -- Root</a:t>
            </a:r>
          </a:p>
          <a:p>
            <a:pPr defTabSz="983679">
              <a:spcAft>
                <a:spcPts val="359"/>
              </a:spcAft>
            </a:pPr>
            <a:r>
              <a:rPr lang="en-GB" dirty="0"/>
              <a:t>GET http://whattodoandavoidfnsite.azurewebsites.net/api/ArticleList -- List</a:t>
            </a:r>
          </a:p>
          <a:p>
            <a:pPr defTabSz="983679">
              <a:spcAft>
                <a:spcPts val="359"/>
              </a:spcAft>
            </a:pPr>
            <a:r>
              <a:rPr lang="en-GB" dirty="0"/>
              <a:t>GET http://whattodoandavoidfnsite.azurewebsites.net/api/ArticleGet -- Read</a:t>
            </a:r>
          </a:p>
          <a:p>
            <a:pPr defTabSz="983679">
              <a:spcAft>
                <a:spcPts val="359"/>
              </a:spcAft>
            </a:pPr>
            <a:r>
              <a:rPr lang="en-GB" dirty="0"/>
              <a:t>POST http://whattodoandavoidfnsite.azurewebsites.net/api/ArticleUpsert -- </a:t>
            </a:r>
            <a:r>
              <a:rPr lang="en-GB" dirty="0" err="1"/>
              <a:t>Upsert</a:t>
            </a:r>
            <a:endParaRPr lang="en-GB" dirty="0"/>
          </a:p>
          <a:p>
            <a:pPr defTabSz="983679">
              <a:spcAft>
                <a:spcPts val="359"/>
              </a:spcAft>
            </a:pPr>
            <a:endParaRPr lang="en-GB" dirty="0"/>
          </a:p>
          <a:p>
            <a:pPr defTabSz="983679">
              <a:spcAft>
                <a:spcPts val="359"/>
              </a:spcAft>
            </a:pPr>
            <a:endParaRPr lang="en-GB" dirty="0"/>
          </a:p>
          <a:p>
            <a:pPr defTabSz="983679">
              <a:spcAft>
                <a:spcPts val="359"/>
              </a:spcAft>
            </a:pPr>
            <a:endParaRPr lang="en-GB"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255911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55</a:t>
            </a:fld>
            <a:endParaRPr lang="en-US" dirty="0"/>
          </a:p>
        </p:txBody>
      </p:sp>
      <p:sp>
        <p:nvSpPr>
          <p:cNvPr id="10" name="Date Placeholder 9"/>
          <p:cNvSpPr>
            <a:spLocks noGrp="1"/>
          </p:cNvSpPr>
          <p:nvPr>
            <p:ph type="dt" idx="13"/>
          </p:nvPr>
        </p:nvSpPr>
        <p:spPr/>
        <p:txBody>
          <a:bodyPr/>
          <a:lstStyle/>
          <a:p>
            <a:fld id="{1A94C2C5-A74A-4F50-AA25-C45799FAA436}" type="datetime8">
              <a:rPr lang="en-US" smtClean="0"/>
              <a:t>6/6/2017 9:08 AM</a:t>
            </a:fld>
            <a:endParaRPr lang="en-US" dirty="0"/>
          </a:p>
        </p:txBody>
      </p:sp>
      <p:sp>
        <p:nvSpPr>
          <p:cNvPr id="5" name="Header Placeholder 4"/>
          <p:cNvSpPr>
            <a:spLocks noGrp="1"/>
          </p:cNvSpPr>
          <p:nvPr>
            <p:ph type="hdr" sz="quarter" idx="15"/>
          </p:nvPr>
        </p:nvSpPr>
        <p:spPr/>
        <p:txBody>
          <a:bodyPr/>
          <a:lstStyle/>
          <a:p>
            <a:endParaRPr lang="en-US" dirty="0"/>
          </a:p>
        </p:txBody>
      </p:sp>
      <p:sp>
        <p:nvSpPr>
          <p:cNvPr id="7" name="Footer Placeholder 6"/>
          <p:cNvSpPr>
            <a:spLocks noGrp="1"/>
          </p:cNvSpPr>
          <p:nvPr>
            <p:ph type="ftr" sz="quarter" idx="16"/>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1717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94885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
        <p:nvSpPr>
          <p:cNvPr id="10" name="Date Placeholder 9"/>
          <p:cNvSpPr>
            <a:spLocks noGrp="1"/>
          </p:cNvSpPr>
          <p:nvPr>
            <p:ph type="dt" idx="13"/>
          </p:nvPr>
        </p:nvSpPr>
        <p:spPr/>
        <p:txBody>
          <a:bodyPr/>
          <a:lstStyle/>
          <a:p>
            <a:fld id="{1A94C2C5-A74A-4F50-AA25-C45799FAA436}" type="datetime8">
              <a:rPr lang="en-US" smtClean="0"/>
              <a:t>6/6/2017 9:08 AM</a:t>
            </a:fld>
            <a:endParaRPr lang="en-US" dirty="0"/>
          </a:p>
        </p:txBody>
      </p:sp>
      <p:sp>
        <p:nvSpPr>
          <p:cNvPr id="5" name="Header Placeholder 4"/>
          <p:cNvSpPr>
            <a:spLocks noGrp="1"/>
          </p:cNvSpPr>
          <p:nvPr>
            <p:ph type="hdr" sz="quarter" idx="15"/>
          </p:nvPr>
        </p:nvSpPr>
        <p:spPr/>
        <p:txBody>
          <a:bodyPr/>
          <a:lstStyle/>
          <a:p>
            <a:endParaRPr lang="en-US" dirty="0"/>
          </a:p>
        </p:txBody>
      </p:sp>
      <p:sp>
        <p:nvSpPr>
          <p:cNvPr id="7" name="Footer Placeholder 6"/>
          <p:cNvSpPr>
            <a:spLocks noGrp="1"/>
          </p:cNvSpPr>
          <p:nvPr>
            <p:ph type="ftr" sz="quarter" idx="16"/>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17187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GB" dirty="0"/>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568402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Let’s </a:t>
            </a:r>
            <a:r>
              <a:rPr lang="en-US" sz="900" baseline="0" dirty="0">
                <a:solidFill>
                  <a:schemeClr val="bg1"/>
                </a:solidFill>
              </a:rPr>
              <a:t>look at some patterns and practices that can be used to mitigate the cost of building high-performance solutions.</a:t>
            </a:r>
          </a:p>
          <a:p>
            <a:pPr>
              <a:lnSpc>
                <a:spcPct val="90000"/>
              </a:lnSpc>
              <a:spcAft>
                <a:spcPts val="1200"/>
              </a:spcAft>
            </a:pPr>
            <a:endParaRPr lang="en-US" sz="900" dirty="0">
              <a:ln w="3175">
                <a:noFill/>
              </a:ln>
              <a:gradFill>
                <a:gsLst>
                  <a:gs pos="10101">
                    <a:schemeClr val="tx1"/>
                  </a:gs>
                  <a:gs pos="37000">
                    <a:schemeClr val="tx1"/>
                  </a:gs>
                </a:gsLst>
                <a:lin ang="5400000" scaled="0"/>
              </a:gradFill>
              <a:latin typeface="Segoe UI Light"/>
              <a:cs typeface="Segoe UI" pitchFamily="34" charset="0"/>
            </a:endParaRPr>
          </a:p>
          <a:p>
            <a:pPr>
              <a:lnSpc>
                <a:spcPct val="90000"/>
              </a:lnSpc>
              <a:spcAft>
                <a:spcPts val="1200"/>
              </a:spcAft>
            </a:pPr>
            <a:r>
              <a:rPr lang="en-US" sz="900" dirty="0">
                <a:ln w="3175">
                  <a:noFill/>
                </a:ln>
                <a:gradFill>
                  <a:gsLst>
                    <a:gs pos="10101">
                      <a:schemeClr val="tx1"/>
                    </a:gs>
                    <a:gs pos="37000">
                      <a:schemeClr val="tx1"/>
                    </a:gs>
                  </a:gsLst>
                  <a:lin ang="5400000" scaled="0"/>
                </a:gradFill>
                <a:latin typeface="Segoe UI Light"/>
                <a:cs typeface="Segoe UI" pitchFamily="34" charset="0"/>
              </a:rPr>
              <a:t>How can you ensure maximum performance and scalability for a commercially reasonable Cost of Service? </a:t>
            </a:r>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6/6/2017 9:08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58</a:t>
            </a:fld>
            <a:endParaRPr lang="en-US" sz="1900" kern="0" dirty="0">
              <a:solidFill>
                <a:sysClr val="windowText" lastClr="000000"/>
              </a:solidFill>
            </a:endParaRPr>
          </a:p>
        </p:txBody>
      </p:sp>
    </p:spTree>
    <p:extLst>
      <p:ext uri="{BB962C8B-B14F-4D97-AF65-F5344CB8AC3E}">
        <p14:creationId xmlns:p14="http://schemas.microsoft.com/office/powerpoint/2010/main" val="41661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https://www.petri.com/understand-your-microsoft-azure-spending</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115807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https://blog.appliedis.com/2016/02/12/analyzing-azure-billing-and-usage-data-with-power-bi/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169391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27B030C-B02E-4646-A55D-872355A8FE9D}" type="datetime8">
              <a:rPr lang="en-US" smtClean="0">
                <a:solidFill>
                  <a:prstClr val="black"/>
                </a:solidFill>
              </a:rPr>
              <a:t>6/6/2017 9:08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67</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033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2635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1009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of</a:t>
            </a:r>
            <a:r>
              <a:rPr lang="en-US" baseline="0" dirty="0"/>
              <a:t> them will run on Virtual Machines, Azure is simply a deployment switch.</a:t>
            </a:r>
            <a:endParaRPr lang="en-US" dirty="0"/>
          </a:p>
        </p:txBody>
      </p:sp>
      <p:sp>
        <p:nvSpPr>
          <p:cNvPr id="4" name="Header Placeholder 3"/>
          <p:cNvSpPr>
            <a:spLocks noGrp="1"/>
          </p:cNvSpPr>
          <p:nvPr>
            <p:ph type="hdr" sz="quarter" idx="10"/>
          </p:nvPr>
        </p:nvSpPr>
        <p:spPr/>
        <p:txBody>
          <a:bodyPr/>
          <a:lstStyle/>
          <a:p>
            <a:pPr defTabSz="964336">
              <a:defRPr/>
            </a:pPr>
            <a:endParaRPr lang="en-US" sz="1900" kern="0" dirty="0">
              <a:solidFill>
                <a:sysClr val="windowText" lastClr="000000"/>
              </a:solidFill>
            </a:endParaRPr>
          </a:p>
        </p:txBody>
      </p:sp>
      <p:sp>
        <p:nvSpPr>
          <p:cNvPr id="5" name="Footer Placeholder 4"/>
          <p:cNvSpPr>
            <a:spLocks noGrp="1"/>
          </p:cNvSpPr>
          <p:nvPr>
            <p:ph type="ftr" sz="quarter" idx="11"/>
          </p:nvPr>
        </p:nvSpPr>
        <p:spPr/>
        <p:txBody>
          <a:bodyPr/>
          <a:lstStyle/>
          <a:p>
            <a:pPr marL="0" defTabSz="964017"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4336">
              <a:defRPr/>
            </a:pPr>
            <a:fld id="{7D10C09F-FCA1-48C8-B40D-42E1045D109E}" type="datetime8">
              <a:rPr lang="en-US" sz="1900" kern="0">
                <a:solidFill>
                  <a:sysClr val="windowText" lastClr="000000"/>
                </a:solidFill>
              </a:rPr>
              <a:pPr defTabSz="964336">
                <a:defRPr/>
              </a:pPr>
              <a:t>6/6/2017 9:08 AM</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4336">
              <a:defRPr/>
            </a:pPr>
            <a:fld id="{B4008EB6-D09E-4580-8CD6-DDB14511944F}" type="slidenum">
              <a:rPr lang="en-US" sz="1900" kern="0">
                <a:solidFill>
                  <a:sysClr val="windowText" lastClr="000000"/>
                </a:solidFill>
              </a:rPr>
              <a:pPr defTabSz="964336">
                <a:defRPr/>
              </a:pPr>
              <a:t>7</a:t>
            </a:fld>
            <a:endParaRPr lang="en-US" sz="1900" kern="0" dirty="0">
              <a:solidFill>
                <a:sysClr val="windowText" lastClr="000000"/>
              </a:solidFill>
            </a:endParaRPr>
          </a:p>
        </p:txBody>
      </p:sp>
    </p:spTree>
    <p:extLst>
      <p:ext uri="{BB962C8B-B14F-4D97-AF65-F5344CB8AC3E}">
        <p14:creationId xmlns:p14="http://schemas.microsoft.com/office/powerpoint/2010/main" val="4046920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420223" defTabSz="96401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71916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opposite</a:t>
            </a:r>
            <a:r>
              <a:rPr lang="en-GB" baseline="0" dirty="0"/>
              <a:t> end of the scale we have the scenario where one server, or service deployment is not large enough for your entire service.</a:t>
            </a:r>
          </a:p>
          <a:p>
            <a:endParaRPr lang="en-GB" baseline="0" dirty="0"/>
          </a:p>
          <a:p>
            <a:r>
              <a:rPr lang="en-GB" baseline="0" dirty="0"/>
              <a:t>In this scenario we can break the service apart into multiple ‘units of scale’, or ‘stamps’, this reduces the size of the hosted service and can allow you to ‘home’ a tenant, or part of a tenant (in a multi-tenant scenario) onto it’s own instance of a service. </a:t>
            </a:r>
          </a:p>
          <a:p>
            <a:endParaRPr lang="en-GB"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latin typeface="Segoe UI Light" pitchFamily="34" charset="0"/>
                <a:ea typeface="+mn-ea"/>
                <a:cs typeface="+mn-cs"/>
              </a:rPr>
              <a:t>Minimise ‘global’ services as they are difficult to predict and scale.</a:t>
            </a:r>
          </a:p>
          <a:p>
            <a:endParaRPr lang="en-GB"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6/6/2017 9:08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29172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64875" indent="-264875">
              <a:tabLst>
                <a:tab pos="264875" algn="l"/>
              </a:tabLst>
              <a:defRPr sz="5624"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40" y="4868847"/>
            <a:ext cx="5486400" cy="1007435"/>
          </a:xfrm>
        </p:spPr>
        <p:txBody>
          <a:bodyPr/>
          <a:lstStyle>
            <a:lvl1pPr marL="0" indent="0">
              <a:spcBef>
                <a:spcPts val="0"/>
              </a:spcBef>
              <a:buNone/>
              <a:defRPr sz="3000"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189533707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3"/>
            <a:ext cx="11887200" cy="877643"/>
          </a:xfrm>
        </p:spPr>
        <p:txBody>
          <a:bodyPr/>
          <a:lstStyle>
            <a:lvl1pPr marL="0" indent="0">
              <a:buNone/>
              <a:defRPr sz="5062">
                <a:gradFill>
                  <a:gsLst>
                    <a:gs pos="3333">
                      <a:schemeClr val="tx1"/>
                    </a:gs>
                    <a:gs pos="39000">
                      <a:schemeClr val="tx1"/>
                    </a:gs>
                  </a:gsLst>
                  <a:lin ang="5400000" scaled="0"/>
                </a:gradFill>
              </a:defRPr>
            </a:lvl1pPr>
            <a:lvl2pPr marL="0" indent="0">
              <a:buFontTx/>
              <a:buNone/>
              <a:defRPr sz="1875"/>
            </a:lvl2pPr>
            <a:lvl3pPr marL="214282" indent="0">
              <a:buNone/>
              <a:defRPr/>
            </a:lvl3pPr>
            <a:lvl4pPr marL="428562" indent="0">
              <a:buNone/>
              <a:defRPr/>
            </a:lvl4pPr>
            <a:lvl5pPr marL="642844"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6749"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17271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17436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91970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64313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718" tIns="43718" rIns="43718" bIns="43718" numCol="1" spcCol="0" rtlCol="0" fromWordArt="0" anchor="ctr" anchorCtr="0" forceAA="0" compatLnSpc="1">
            <a:prstTxWarp prst="textNoShape">
              <a:avLst/>
            </a:prstTxWarp>
            <a:noAutofit/>
          </a:bodyPr>
          <a:lstStyle/>
          <a:p>
            <a:pPr algn="ctr" defTabSz="874064" fontAlgn="base">
              <a:spcBef>
                <a:spcPct val="0"/>
              </a:spcBef>
              <a:spcAft>
                <a:spcPct val="0"/>
              </a:spcAft>
            </a:pPr>
            <a:endParaRPr lang="en-US" sz="168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4"/>
            <a:ext cx="11887199" cy="2001258"/>
          </a:xfrm>
        </p:spPr>
        <p:txBody>
          <a:bodyPr/>
          <a:lstStyle>
            <a:lvl1pPr marL="0" indent="0">
              <a:buNone/>
              <a:defRPr sz="309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248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479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635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851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8134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828800"/>
          </a:xfrm>
        </p:spPr>
        <p:txBody>
          <a:bodyPr lIns="146304" tIns="91440" rIns="146304" bIns="91440"/>
          <a:lstStyle>
            <a:lvl1pPr>
              <a:lnSpc>
                <a:spcPts val="5905"/>
              </a:lnSpc>
              <a:defRPr sz="5437"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1" y="6565393"/>
            <a:ext cx="3937000" cy="137161"/>
          </a:xfrm>
          <a:prstGeom prst="rect">
            <a:avLst/>
          </a:prstGeom>
        </p:spPr>
        <p:txBody>
          <a:bodyPr/>
          <a:lstStyle/>
          <a:p>
            <a:r>
              <a:rPr>
                <a:solidFill>
                  <a:srgbClr val="212745"/>
                </a:solidFill>
              </a:rPr>
              <a:t>Microsoft Confidential</a:t>
            </a:r>
          </a:p>
        </p:txBody>
      </p:sp>
      <p:sp>
        <p:nvSpPr>
          <p:cNvPr id="4" name="Slide Number Placeholder 3"/>
          <p:cNvSpPr>
            <a:spLocks noGrp="1"/>
          </p:cNvSpPr>
          <p:nvPr>
            <p:ph type="sldNum" sz="quarter" idx="11"/>
          </p:nvPr>
        </p:nvSpPr>
        <p:spPr>
          <a:xfrm>
            <a:off x="11595101" y="6565393"/>
            <a:ext cx="566737" cy="137161"/>
          </a:xfrm>
          <a:prstGeom prst="rect">
            <a:avLst/>
          </a:prstGeom>
        </p:spPr>
        <p:txBody>
          <a:bodyPr/>
          <a:lstStyle/>
          <a:p>
            <a:fld id="{27258FFF-F925-446B-8502-81C933981705}" type="slidenum">
              <a:rPr>
                <a:solidFill>
                  <a:srgbClr val="212745"/>
                </a:solidFill>
              </a:rPr>
              <a:pPr/>
              <a:t>‹#›</a:t>
            </a:fld>
            <a:endParaRPr>
              <a:solidFill>
                <a:srgbClr val="212745"/>
              </a:solidFill>
            </a:endParaRPr>
          </a:p>
        </p:txBody>
      </p:sp>
      <p:sp>
        <p:nvSpPr>
          <p:cNvPr id="7" name="Text Placeholder 6"/>
          <p:cNvSpPr>
            <a:spLocks noGrp="1"/>
          </p:cNvSpPr>
          <p:nvPr>
            <p:ph type="body" sz="quarter" idx="12" hasCustomPrompt="1"/>
          </p:nvPr>
        </p:nvSpPr>
        <p:spPr>
          <a:xfrm>
            <a:off x="274639" y="2857190"/>
            <a:ext cx="7670052" cy="2727038"/>
          </a:xfrm>
        </p:spPr>
        <p:txBody>
          <a:bodyPr/>
          <a:lstStyle>
            <a:lvl1pPr marL="0" indent="0">
              <a:lnSpc>
                <a:spcPts val="2437"/>
              </a:lnSpc>
              <a:spcBef>
                <a:spcPts val="2812"/>
              </a:spcBef>
              <a:buNone/>
              <a:defRPr sz="2250" baseline="0">
                <a:latin typeface="+mn-lt"/>
              </a:defRPr>
            </a:lvl1pPr>
            <a:lvl2pPr marL="0" indent="0">
              <a:lnSpc>
                <a:spcPts val="1688"/>
              </a:lnSpc>
              <a:spcBef>
                <a:spcPts val="1124"/>
              </a:spcBef>
              <a:buNone/>
              <a:defRPr sz="1499"/>
            </a:lvl2pPr>
            <a:lvl3pPr marL="0" indent="0">
              <a:lnSpc>
                <a:spcPts val="1688"/>
              </a:lnSpc>
              <a:spcBef>
                <a:spcPts val="1124"/>
              </a:spcBef>
              <a:buNone/>
              <a:defRPr sz="1499"/>
            </a:lvl3pPr>
            <a:lvl4pPr marL="0" indent="0">
              <a:lnSpc>
                <a:spcPts val="1688"/>
              </a:lnSpc>
              <a:spcBef>
                <a:spcPts val="1124"/>
              </a:spcBef>
              <a:buNone/>
              <a:defRPr sz="1499"/>
            </a:lvl4pPr>
            <a:lvl5pPr marL="0" indent="0">
              <a:lnSpc>
                <a:spcPts val="1688"/>
              </a:lnSpc>
              <a:spcBef>
                <a:spcPts val="1124"/>
              </a:spcBef>
              <a:buNone/>
              <a:defRPr sz="14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0011003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861167"/>
          </a:xfrm>
        </p:spPr>
        <p:txBody>
          <a:bodyPr wrap="square">
            <a:spAutoFit/>
          </a:bodyPr>
          <a:lstStyle>
            <a:lvl1pPr marL="0" indent="0">
              <a:spcBef>
                <a:spcPts val="1147"/>
              </a:spcBef>
              <a:buClr>
                <a:schemeClr val="tx1"/>
              </a:buClr>
              <a:buFont typeface="Wingdings" pitchFamily="2" charset="2"/>
              <a:buNone/>
              <a:defRPr sz="2999">
                <a:gradFill>
                  <a:gsLst>
                    <a:gs pos="12389">
                      <a:schemeClr val="tx2"/>
                    </a:gs>
                    <a:gs pos="31000">
                      <a:schemeClr val="tx2"/>
                    </a:gs>
                  </a:gsLst>
                  <a:lin ang="5400000" scaled="0"/>
                </a:gradFill>
              </a:defRPr>
            </a:lvl1pPr>
            <a:lvl2pPr marL="0" indent="0">
              <a:buNone/>
              <a:defRPr sz="1875"/>
            </a:lvl2pPr>
            <a:lvl3pPr marL="217198" indent="0">
              <a:buNone/>
              <a:tabLst/>
              <a:defRPr sz="1875"/>
            </a:lvl3pPr>
            <a:lvl4pPr marL="431420" indent="0">
              <a:buNone/>
              <a:defRPr/>
            </a:lvl4pPr>
            <a:lvl5pPr marL="6426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861167"/>
          </a:xfrm>
        </p:spPr>
        <p:txBody>
          <a:bodyPr wrap="square">
            <a:spAutoFit/>
          </a:bodyPr>
          <a:lstStyle>
            <a:lvl1pPr marL="0" indent="0">
              <a:spcBef>
                <a:spcPts val="1147"/>
              </a:spcBef>
              <a:buClr>
                <a:schemeClr val="tx1"/>
              </a:buClr>
              <a:buFont typeface="Wingdings" pitchFamily="2" charset="2"/>
              <a:buNone/>
              <a:defRPr sz="2999">
                <a:gradFill>
                  <a:gsLst>
                    <a:gs pos="12389">
                      <a:schemeClr val="tx2"/>
                    </a:gs>
                    <a:gs pos="31000">
                      <a:schemeClr val="tx2"/>
                    </a:gs>
                  </a:gsLst>
                  <a:lin ang="5400000" scaled="0"/>
                </a:gradFill>
              </a:defRPr>
            </a:lvl1pPr>
            <a:lvl2pPr marL="0" indent="0">
              <a:buNone/>
              <a:defRPr sz="1875"/>
            </a:lvl2pPr>
            <a:lvl3pPr marL="217198" indent="0">
              <a:buNone/>
              <a:tabLst/>
              <a:defRPr sz="1875"/>
            </a:lvl3pPr>
            <a:lvl4pPr marL="431420" indent="0">
              <a:buNone/>
              <a:defRPr/>
            </a:lvl4pPr>
            <a:lvl5pPr marL="6426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52852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72048" y="1151365"/>
            <a:ext cx="11892379" cy="2092057"/>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72048" y="96933"/>
            <a:ext cx="11892379" cy="932603"/>
          </a:xfrm>
        </p:spPr>
        <p:txBody>
          <a:bodyPr/>
          <a:lstStyle>
            <a:lvl1pPr>
              <a:defRPr sz="4590">
                <a:solidFill>
                  <a:srgbClr val="32145A"/>
                </a:solidFill>
              </a:defRPr>
            </a:lvl1pPr>
          </a:lstStyle>
          <a:p>
            <a:r>
              <a:rPr lang="en-US" dirty="0"/>
              <a:t>Click to edit title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3715"/>
            <a:ext cx="1865471" cy="686104"/>
          </a:xfrm>
          <a:prstGeom prst="rect">
            <a:avLst/>
          </a:prstGeom>
        </p:spPr>
      </p:pic>
    </p:spTree>
    <p:extLst>
      <p:ext uri="{BB962C8B-B14F-4D97-AF65-F5344CB8AC3E}">
        <p14:creationId xmlns:p14="http://schemas.microsoft.com/office/powerpoint/2010/main" val="203403246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207"/>
            </a:lvl1pPr>
          </a:lstStyle>
          <a:p>
            <a:r>
              <a:rPr lang="en-US" dirty="0"/>
              <a:t>Click to edit Master title style</a:t>
            </a:r>
          </a:p>
        </p:txBody>
      </p:sp>
    </p:spTree>
    <p:extLst>
      <p:ext uri="{BB962C8B-B14F-4D97-AF65-F5344CB8AC3E}">
        <p14:creationId xmlns:p14="http://schemas.microsoft.com/office/powerpoint/2010/main" val="4673750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593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 y="0"/>
            <a:ext cx="12436464" cy="6995511"/>
          </a:xfrm>
          <a:prstGeom prst="rect">
            <a:avLst/>
          </a:prstGeom>
        </p:spPr>
      </p:pic>
      <p:sp>
        <p:nvSpPr>
          <p:cNvPr id="4" name="Rectangle 3"/>
          <p:cNvSpPr/>
          <p:nvPr userDrawn="1"/>
        </p:nvSpPr>
        <p:spPr bwMode="auto">
          <a:xfrm>
            <a:off x="272986" y="249143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49143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432021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5324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3437810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22274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7854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69547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34137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25916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82679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354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85742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04437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28086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28041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459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6840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2220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67449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4361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795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75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376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85867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75876114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8021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9AB30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2536132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rgbClr val="002050"/>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98911049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4615969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735654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3898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830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760272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203091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207"/>
            </a:lvl1pPr>
          </a:lstStyle>
          <a:p>
            <a:r>
              <a:rPr lang="en-US" dirty="0"/>
              <a:t>Click to edit Master title style</a:t>
            </a:r>
          </a:p>
        </p:txBody>
      </p:sp>
    </p:spTree>
    <p:extLst>
      <p:ext uri="{BB962C8B-B14F-4D97-AF65-F5344CB8AC3E}">
        <p14:creationId xmlns:p14="http://schemas.microsoft.com/office/powerpoint/2010/main" val="3009918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992"/>
            <a:ext cx="12436475" cy="6995517"/>
          </a:xfrm>
          <a:prstGeom prst="rect">
            <a:avLst/>
          </a:prstGeom>
        </p:spPr>
      </p:pic>
      <p:sp>
        <p:nvSpPr>
          <p:cNvPr id="4" name="Rectangle 3"/>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63"/>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43"/>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4078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104168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37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4236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11520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34381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3178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9581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331387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9147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07532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425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418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9705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284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5637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1759283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01384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695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739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382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0171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4862815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8661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58332" y="6182442"/>
            <a:ext cx="1552931" cy="332660"/>
          </a:xfrm>
          <a:prstGeom prst="rect">
            <a:avLst/>
          </a:prstGeom>
        </p:spPr>
      </p:pic>
    </p:spTree>
    <p:extLst>
      <p:ext uri="{BB962C8B-B14F-4D97-AF65-F5344CB8AC3E}">
        <p14:creationId xmlns:p14="http://schemas.microsoft.com/office/powerpoint/2010/main" val="253608493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74"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4"/>
            <a:ext cx="10058336" cy="1837298"/>
          </a:xfrm>
          <a:noFill/>
        </p:spPr>
        <p:txBody>
          <a:bodyPr lIns="146304" tIns="91440" rIns="146304" bIns="91440" anchor="t" anchorCtr="0"/>
          <a:lstStyle>
            <a:lvl1pPr>
              <a:defRPr sz="5624" spc="-94"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60696" y="6182442"/>
            <a:ext cx="1548202" cy="332660"/>
          </a:xfrm>
          <a:prstGeom prst="rect">
            <a:avLst/>
          </a:prstGeom>
        </p:spPr>
      </p:pic>
    </p:spTree>
    <p:extLst>
      <p:ext uri="{BB962C8B-B14F-4D97-AF65-F5344CB8AC3E}">
        <p14:creationId xmlns:p14="http://schemas.microsoft.com/office/powerpoint/2010/main" val="795913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74"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4"/>
            <a:ext cx="10058336" cy="1837298"/>
          </a:xfrm>
          <a:noFill/>
        </p:spPr>
        <p:txBody>
          <a:bodyPr lIns="146304" tIns="91440" rIns="146304" bIns="91440" anchor="t" anchorCtr="0"/>
          <a:lstStyle>
            <a:lvl1pPr>
              <a:defRPr sz="5624" spc="-94"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58332" y="6182442"/>
            <a:ext cx="1552931" cy="332660"/>
          </a:xfrm>
          <a:prstGeom prst="rect">
            <a:avLst/>
          </a:prstGeom>
        </p:spPr>
      </p:pic>
    </p:spTree>
    <p:extLst>
      <p:ext uri="{BB962C8B-B14F-4D97-AF65-F5344CB8AC3E}">
        <p14:creationId xmlns:p14="http://schemas.microsoft.com/office/powerpoint/2010/main" val="1919151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225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9"/>
            <a:ext cx="9143936" cy="1828785"/>
          </a:xfrm>
          <a:noFill/>
        </p:spPr>
        <p:txBody>
          <a:bodyPr lIns="146304" tIns="91440" rIns="146304" bIns="91440" anchor="t" anchorCtr="0"/>
          <a:lstStyle>
            <a:lvl1pPr>
              <a:defRPr sz="5624" spc="-94"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7"/>
            <a:ext cx="9143937" cy="1828006"/>
          </a:xfrm>
          <a:noFill/>
        </p:spPr>
        <p:txBody>
          <a:bodyPr lIns="146304" tIns="109728" rIns="146304" bIns="109728">
            <a:noAutofit/>
          </a:bodyPr>
          <a:lstStyle>
            <a:lvl1pPr marL="0" indent="0">
              <a:spcBef>
                <a:spcPts val="0"/>
              </a:spcBef>
              <a:buNone/>
              <a:defRPr sz="3374"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8840" y="480503"/>
            <a:ext cx="2557747" cy="547905"/>
          </a:xfrm>
          <a:prstGeom prst="rect">
            <a:avLst/>
          </a:prstGeom>
        </p:spPr>
      </p:pic>
    </p:spTree>
    <p:extLst>
      <p:ext uri="{BB962C8B-B14F-4D97-AF65-F5344CB8AC3E}">
        <p14:creationId xmlns:p14="http://schemas.microsoft.com/office/powerpoint/2010/main" val="2634207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225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749" spc="-94"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5"/>
            <a:ext cx="10058401" cy="1829592"/>
          </a:xfrm>
          <a:noFill/>
        </p:spPr>
        <p:txBody>
          <a:bodyPr lIns="182880" tIns="146304" rIns="182880" bIns="146304">
            <a:noAutofit/>
          </a:bodyPr>
          <a:lstStyle>
            <a:lvl1pPr marL="0" indent="0">
              <a:spcBef>
                <a:spcPts val="0"/>
              </a:spcBef>
              <a:buNone/>
              <a:defRPr sz="3374"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52544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64" fontAlgn="base">
              <a:lnSpc>
                <a:spcPct val="90000"/>
              </a:lnSpc>
              <a:spcBef>
                <a:spcPct val="0"/>
              </a:spcBef>
              <a:spcAft>
                <a:spcPct val="0"/>
              </a:spcAft>
            </a:pPr>
            <a:endParaRPr lang="en-US" sz="225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749" spc="-94"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000491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249" spc="-94"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5742260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874318" rtl="0" eaLnBrk="1" latinLnBrk="0" hangingPunct="1">
              <a:lnSpc>
                <a:spcPct val="90000"/>
              </a:lnSpc>
              <a:spcBef>
                <a:spcPct val="0"/>
              </a:spcBef>
              <a:buNone/>
              <a:defRPr lang="en-US" sz="8249" b="0" kern="1200" cap="none" spc="-94"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8479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874318" rtl="0" eaLnBrk="1" latinLnBrk="0" hangingPunct="1">
              <a:lnSpc>
                <a:spcPct val="90000"/>
              </a:lnSpc>
              <a:spcBef>
                <a:spcPct val="0"/>
              </a:spcBef>
              <a:buNone/>
              <a:defRPr lang="en-US" sz="8249" b="0" kern="1200" cap="none" spc="-94"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58683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01753"/>
          </a:xfrm>
        </p:spPr>
        <p:txBody>
          <a:bodyPr/>
          <a:lstStyle>
            <a:lvl1pPr marL="0" indent="0">
              <a:buNone/>
              <a:defRPr/>
            </a:lvl1pPr>
            <a:lvl2pPr marL="26785" indent="0">
              <a:buNone/>
              <a:defRPr sz="1875"/>
            </a:lvl2pPr>
            <a:lvl3pPr marL="209817" indent="0">
              <a:buNone/>
              <a:defRPr sz="1875"/>
            </a:lvl3pPr>
            <a:lvl4pPr marL="446419" indent="0">
              <a:buNone/>
              <a:defRPr sz="1688"/>
            </a:lvl4pPr>
            <a:lvl5pPr marL="693437" indent="0">
              <a:buNone/>
              <a:defRPr sz="16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1785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901753"/>
          </a:xfrm>
        </p:spPr>
        <p:txBody>
          <a:bodyPr/>
          <a:lstStyle>
            <a:lvl1pPr marL="0" indent="0">
              <a:buNone/>
              <a:defRPr>
                <a:gradFill>
                  <a:gsLst>
                    <a:gs pos="2920">
                      <a:schemeClr val="tx2"/>
                    </a:gs>
                    <a:gs pos="39000">
                      <a:schemeClr val="tx2"/>
                    </a:gs>
                  </a:gsLst>
                  <a:lin ang="5400000" scaled="0"/>
                </a:gradFill>
              </a:defRPr>
            </a:lvl1pPr>
            <a:lvl2pPr marL="26785" indent="0">
              <a:buNone/>
              <a:defRPr sz="1875"/>
            </a:lvl2pPr>
            <a:lvl3pPr marL="209817" indent="0">
              <a:buNone/>
              <a:defRPr sz="1875"/>
            </a:lvl3pPr>
            <a:lvl4pPr marL="446419" indent="0">
              <a:buNone/>
              <a:defRPr sz="1688"/>
            </a:lvl4pPr>
            <a:lvl5pPr marL="693437" indent="0">
              <a:buNone/>
              <a:defRPr sz="168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80647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057"/>
          </a:xfrm>
        </p:spPr>
        <p:txBody>
          <a:bodyPr>
            <a:spAutoFit/>
          </a:bodyPr>
          <a:lstStyle>
            <a:lvl3pPr>
              <a:defRPr sz="2250"/>
            </a:lvl3pPr>
            <a:lvl4pPr>
              <a:defRPr sz="1875"/>
            </a:lvl4pPr>
            <a:lvl5pPr>
              <a:defRPr sz="18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3403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057"/>
          </a:xfrm>
        </p:spPr>
        <p:txBody>
          <a:bodyPr>
            <a:spAutoFit/>
          </a:bodyPr>
          <a:lstStyle>
            <a:lvl1pPr>
              <a:buClr>
                <a:schemeClr val="tx2"/>
              </a:buClr>
              <a:defRPr>
                <a:gradFill>
                  <a:gsLst>
                    <a:gs pos="13869">
                      <a:schemeClr val="tx2"/>
                    </a:gs>
                    <a:gs pos="42000">
                      <a:schemeClr val="tx2"/>
                    </a:gs>
                  </a:gsLst>
                  <a:lin ang="5400000" scaled="0"/>
                </a:gradFill>
              </a:defRPr>
            </a:lvl1pPr>
            <a:lvl3pPr>
              <a:defRPr sz="2250"/>
            </a:lvl3pPr>
            <a:lvl4pPr>
              <a:defRPr sz="1875"/>
            </a:lvl4pPr>
            <a:lvl5pPr>
              <a:defRPr sz="18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6438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80640"/>
          </a:xfrm>
        </p:spPr>
        <p:txBody>
          <a:bodyPr wrap="square">
            <a:spAutoFit/>
          </a:bodyPr>
          <a:lstStyle>
            <a:lvl1pPr marL="0" indent="0">
              <a:spcBef>
                <a:spcPts val="1147"/>
              </a:spcBef>
              <a:buClr>
                <a:schemeClr val="tx1"/>
              </a:buClr>
              <a:buFont typeface="Wingdings" pitchFamily="2" charset="2"/>
              <a:buNone/>
              <a:defRPr sz="3374"/>
            </a:lvl1pPr>
            <a:lvl2pPr marL="0" indent="0">
              <a:buNone/>
              <a:defRPr sz="1875"/>
            </a:lvl2pPr>
            <a:lvl3pPr marL="217257" indent="0">
              <a:buNone/>
              <a:tabLst/>
              <a:defRPr sz="1875"/>
            </a:lvl3pPr>
            <a:lvl4pPr marL="431539" indent="0">
              <a:buNone/>
              <a:defRPr/>
            </a:lvl4pPr>
            <a:lvl5pPr marL="64284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80640"/>
          </a:xfrm>
        </p:spPr>
        <p:txBody>
          <a:bodyPr wrap="square">
            <a:spAutoFit/>
          </a:bodyPr>
          <a:lstStyle>
            <a:lvl1pPr marL="0" indent="0">
              <a:spcBef>
                <a:spcPts val="1147"/>
              </a:spcBef>
              <a:buClr>
                <a:schemeClr val="tx1"/>
              </a:buClr>
              <a:buFont typeface="Wingdings" pitchFamily="2" charset="2"/>
              <a:buNone/>
              <a:defRPr sz="3374"/>
            </a:lvl1pPr>
            <a:lvl2pPr marL="0" indent="0">
              <a:buNone/>
              <a:defRPr sz="1875"/>
            </a:lvl2pPr>
            <a:lvl3pPr marL="217257" indent="0">
              <a:buNone/>
              <a:tabLst/>
              <a:defRPr sz="1875"/>
            </a:lvl3pPr>
            <a:lvl4pPr marL="431539" indent="0">
              <a:buNone/>
              <a:defRPr/>
            </a:lvl4pPr>
            <a:lvl5pPr marL="64284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99127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80640"/>
          </a:xfrm>
        </p:spPr>
        <p:txBody>
          <a:bodyPr wrap="square">
            <a:spAutoFit/>
          </a:bodyPr>
          <a:lstStyle>
            <a:lvl1pPr marL="0" indent="0">
              <a:spcBef>
                <a:spcPts val="1147"/>
              </a:spcBef>
              <a:buClr>
                <a:schemeClr val="tx1"/>
              </a:buClr>
              <a:buFont typeface="Wingdings" pitchFamily="2" charset="2"/>
              <a:buNone/>
              <a:defRPr sz="3374">
                <a:gradFill>
                  <a:gsLst>
                    <a:gs pos="5109">
                      <a:schemeClr val="tx2"/>
                    </a:gs>
                    <a:gs pos="25000">
                      <a:schemeClr val="tx2"/>
                    </a:gs>
                  </a:gsLst>
                  <a:lin ang="5400000" scaled="0"/>
                </a:gradFill>
              </a:defRPr>
            </a:lvl1pPr>
            <a:lvl2pPr marL="0" indent="0">
              <a:buNone/>
              <a:defRPr sz="1875"/>
            </a:lvl2pPr>
            <a:lvl3pPr marL="217257" indent="0">
              <a:buNone/>
              <a:tabLst/>
              <a:defRPr sz="1875"/>
            </a:lvl3pPr>
            <a:lvl4pPr marL="431539" indent="0">
              <a:buNone/>
              <a:defRPr/>
            </a:lvl4pPr>
            <a:lvl5pPr marL="64284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80640"/>
          </a:xfrm>
        </p:spPr>
        <p:txBody>
          <a:bodyPr wrap="square">
            <a:spAutoFit/>
          </a:bodyPr>
          <a:lstStyle>
            <a:lvl1pPr marL="0" indent="0">
              <a:spcBef>
                <a:spcPts val="1147"/>
              </a:spcBef>
              <a:buClr>
                <a:schemeClr val="tx1"/>
              </a:buClr>
              <a:buFont typeface="Wingdings" pitchFamily="2" charset="2"/>
              <a:buNone/>
              <a:defRPr sz="3374">
                <a:gradFill>
                  <a:gsLst>
                    <a:gs pos="100000">
                      <a:schemeClr val="tx2"/>
                    </a:gs>
                    <a:gs pos="0">
                      <a:schemeClr val="tx2"/>
                    </a:gs>
                  </a:gsLst>
                  <a:lin ang="5400000" scaled="0"/>
                </a:gradFill>
              </a:defRPr>
            </a:lvl1pPr>
            <a:lvl2pPr marL="0" indent="0">
              <a:buNone/>
              <a:defRPr sz="1875"/>
            </a:lvl2pPr>
            <a:lvl3pPr marL="217257" indent="0">
              <a:buNone/>
              <a:tabLst/>
              <a:defRPr sz="1875"/>
            </a:lvl3pPr>
            <a:lvl4pPr marL="431539" indent="0">
              <a:buNone/>
              <a:defRPr/>
            </a:lvl4pPr>
            <a:lvl5pPr marL="64284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33278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444096"/>
          </a:xfrm>
        </p:spPr>
        <p:txBody>
          <a:bodyPr wrap="square">
            <a:spAutoFit/>
          </a:bodyPr>
          <a:lstStyle>
            <a:lvl1pPr marL="269340" indent="-269340">
              <a:spcBef>
                <a:spcPts val="1147"/>
              </a:spcBef>
              <a:buClr>
                <a:schemeClr val="tx1"/>
              </a:buClr>
              <a:buFont typeface="Wingdings" panose="05000000000000000000" pitchFamily="2" charset="2"/>
              <a:buChar char="§"/>
              <a:defRPr sz="3374"/>
            </a:lvl1pPr>
            <a:lvl2pPr marL="497895" indent="-218588">
              <a:defRPr sz="2250"/>
            </a:lvl2pPr>
            <a:lvl3pPr marL="655765" indent="-157870">
              <a:tabLst/>
              <a:defRPr sz="1875"/>
            </a:lvl3pPr>
            <a:lvl4pPr marL="825777" indent="-170013">
              <a:defRPr/>
            </a:lvl4pPr>
            <a:lvl5pPr marL="983647" indent="-1578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444096"/>
          </a:xfrm>
        </p:spPr>
        <p:txBody>
          <a:bodyPr wrap="square">
            <a:spAutoFit/>
          </a:bodyPr>
          <a:lstStyle>
            <a:lvl1pPr marL="269340" indent="-269340">
              <a:spcBef>
                <a:spcPts val="1147"/>
              </a:spcBef>
              <a:buClr>
                <a:schemeClr val="tx1"/>
              </a:buClr>
              <a:buFont typeface="Wingdings" panose="05000000000000000000" pitchFamily="2" charset="2"/>
              <a:buChar char="§"/>
              <a:defRPr sz="3374"/>
            </a:lvl1pPr>
            <a:lvl2pPr marL="497895" indent="-218588">
              <a:defRPr sz="2250"/>
            </a:lvl2pPr>
            <a:lvl3pPr marL="655765" indent="-157870">
              <a:tabLst/>
              <a:defRPr sz="1875"/>
            </a:lvl3pPr>
            <a:lvl4pPr marL="825777" indent="-170013">
              <a:defRPr/>
            </a:lvl4pPr>
            <a:lvl5pPr marL="983647" indent="-1578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33167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444096"/>
          </a:xfrm>
        </p:spPr>
        <p:txBody>
          <a:bodyPr wrap="square">
            <a:spAutoFit/>
          </a:bodyPr>
          <a:lstStyle>
            <a:lvl1pPr marL="269340" indent="-269340">
              <a:spcBef>
                <a:spcPts val="1147"/>
              </a:spcBef>
              <a:buClr>
                <a:schemeClr val="tx2"/>
              </a:buClr>
              <a:buFont typeface="Wingdings" panose="05000000000000000000" pitchFamily="2" charset="2"/>
              <a:buChar char="§"/>
              <a:defRPr sz="3374">
                <a:gradFill>
                  <a:gsLst>
                    <a:gs pos="5109">
                      <a:schemeClr val="tx2"/>
                    </a:gs>
                    <a:gs pos="100000">
                      <a:schemeClr val="tx2"/>
                    </a:gs>
                  </a:gsLst>
                  <a:lin ang="5400000" scaled="0"/>
                </a:gradFill>
              </a:defRPr>
            </a:lvl1pPr>
            <a:lvl2pPr marL="497895" indent="-218588">
              <a:defRPr sz="2250"/>
            </a:lvl2pPr>
            <a:lvl3pPr marL="655765" indent="-157870">
              <a:tabLst/>
              <a:defRPr sz="1875"/>
            </a:lvl3pPr>
            <a:lvl4pPr marL="825777" indent="-170013">
              <a:defRPr/>
            </a:lvl4pPr>
            <a:lvl5pPr marL="983647" indent="-1578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444096"/>
          </a:xfrm>
        </p:spPr>
        <p:txBody>
          <a:bodyPr wrap="square">
            <a:spAutoFit/>
          </a:bodyPr>
          <a:lstStyle>
            <a:lvl1pPr marL="269340" indent="-269340">
              <a:spcBef>
                <a:spcPts val="1147"/>
              </a:spcBef>
              <a:buClr>
                <a:schemeClr val="tx2"/>
              </a:buClr>
              <a:buFont typeface="Wingdings" panose="05000000000000000000" pitchFamily="2" charset="2"/>
              <a:buChar char="§"/>
              <a:defRPr sz="3374">
                <a:gradFill>
                  <a:gsLst>
                    <a:gs pos="5109">
                      <a:schemeClr val="tx2"/>
                    </a:gs>
                    <a:gs pos="100000">
                      <a:schemeClr val="tx2"/>
                    </a:gs>
                  </a:gsLst>
                  <a:lin ang="5400000" scaled="0"/>
                </a:gradFill>
              </a:defRPr>
            </a:lvl1pPr>
            <a:lvl2pPr marL="497895" indent="-218588">
              <a:defRPr sz="2250"/>
            </a:lvl2pPr>
            <a:lvl3pPr marL="655765" indent="-157870">
              <a:tabLst/>
              <a:defRPr sz="1875"/>
            </a:lvl3pPr>
            <a:lvl4pPr marL="825777" indent="-170013">
              <a:defRPr/>
            </a:lvl4pPr>
            <a:lvl5pPr marL="983647" indent="-1578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25721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874430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6749" baseline="0"/>
            </a:lvl1pPr>
          </a:lstStyle>
          <a:p>
            <a:r>
              <a:rPr lang="en-US"/>
              <a:t>Click to edit Master title style</a:t>
            </a:r>
          </a:p>
        </p:txBody>
      </p:sp>
    </p:spTree>
    <p:extLst>
      <p:ext uri="{BB962C8B-B14F-4D97-AF65-F5344CB8AC3E}">
        <p14:creationId xmlns:p14="http://schemas.microsoft.com/office/powerpoint/2010/main" val="378668324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624" baseline="0"/>
            </a:lvl1pPr>
          </a:lstStyle>
          <a:p>
            <a:r>
              <a:rPr lang="en-US"/>
              <a:t>Click to edit Master title style</a:t>
            </a:r>
          </a:p>
        </p:txBody>
      </p:sp>
    </p:spTree>
    <p:extLst>
      <p:ext uri="{BB962C8B-B14F-4D97-AF65-F5344CB8AC3E}">
        <p14:creationId xmlns:p14="http://schemas.microsoft.com/office/powerpoint/2010/main" val="16090277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624" baseline="0"/>
            </a:lvl1pPr>
          </a:lstStyle>
          <a:p>
            <a:r>
              <a:rPr lang="en-US"/>
              <a:t>Click to edit Master title style</a:t>
            </a:r>
          </a:p>
        </p:txBody>
      </p:sp>
    </p:spTree>
    <p:extLst>
      <p:ext uri="{BB962C8B-B14F-4D97-AF65-F5344CB8AC3E}">
        <p14:creationId xmlns:p14="http://schemas.microsoft.com/office/powerpoint/2010/main" val="340951682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18746" indent="-218746">
              <a:defRPr sz="5624"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40" y="5126038"/>
            <a:ext cx="5486400" cy="1007435"/>
          </a:xfrm>
        </p:spPr>
        <p:txBody>
          <a:bodyPr/>
          <a:lstStyle>
            <a:lvl1pPr marL="0" indent="0">
              <a:spcBef>
                <a:spcPts val="0"/>
              </a:spcBef>
              <a:buNone/>
              <a:defRPr sz="3000"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513679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png"/><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3.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theme" Target="../theme/theme4.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image" Target="../media/image1.png"/><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theme" Target="../theme/theme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267" r:id="rId2"/>
    <p:sldLayoutId id="2147484167" r:id="rId3"/>
    <p:sldLayoutId id="2147484268" r:id="rId4"/>
    <p:sldLayoutId id="2147484087" r:id="rId5"/>
    <p:sldLayoutId id="2147484098" r:id="rId6"/>
    <p:sldLayoutId id="2147484107" r:id="rId7"/>
    <p:sldLayoutId id="2147484086" r:id="rId8"/>
    <p:sldLayoutId id="2147484099" r:id="rId9"/>
    <p:sldLayoutId id="2147484100" r:id="rId10"/>
    <p:sldLayoutId id="2147484106" r:id="rId11"/>
    <p:sldLayoutId id="2147484089" r:id="rId12"/>
    <p:sldLayoutId id="2147484092" r:id="rId13"/>
    <p:sldLayoutId id="2147484105" r:id="rId14"/>
    <p:sldLayoutId id="2147484182" r:id="rId15"/>
    <p:sldLayoutId id="2147484130" r:id="rId16"/>
    <p:sldLayoutId id="2147484101" r:id="rId17"/>
    <p:sldLayoutId id="2147484102" r:id="rId18"/>
    <p:sldLayoutId id="2147484093" r:id="rId19"/>
    <p:sldLayoutId id="2147484127" r:id="rId20"/>
    <p:sldLayoutId id="2147484128" r:id="rId21"/>
    <p:sldLayoutId id="2147484129" r:id="rId22"/>
    <p:sldLayoutId id="2147484094" r:id="rId23"/>
    <p:sldLayoutId id="2147484195" r:id="rId24"/>
    <p:sldLayoutId id="2147484096" r:id="rId25"/>
    <p:sldLayoutId id="2147484272" r:id="rId26"/>
    <p:sldLayoutId id="2147484273" r:id="rId27"/>
    <p:sldLayoutId id="2147484275" r:id="rId28"/>
    <p:sldLayoutId id="2147484302"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69" r:id="rId2"/>
    <p:sldLayoutId id="2147484236"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 id="2147484271" r:id="rId23"/>
    <p:sldLayoutId id="2147484337"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8607608"/>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2"/>
            <a:ext cx="11887198" cy="209205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rot="5400000">
            <a:off x="10532396" y="1944336"/>
            <a:ext cx="4298020" cy="409351"/>
          </a:xfrm>
          <a:prstGeom prst="rect">
            <a:avLst/>
          </a:prstGeom>
        </p:spPr>
      </p:pic>
    </p:spTree>
    <p:extLst>
      <p:ext uri="{BB962C8B-B14F-4D97-AF65-F5344CB8AC3E}">
        <p14:creationId xmlns:p14="http://schemas.microsoft.com/office/powerpoint/2010/main" val="701119973"/>
      </p:ext>
    </p:extLst>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 id="2147484315" r:id="rId12"/>
    <p:sldLayoutId id="2147484316" r:id="rId13"/>
    <p:sldLayoutId id="2147484317" r:id="rId14"/>
    <p:sldLayoutId id="2147484318" r:id="rId15"/>
    <p:sldLayoutId id="2147484319" r:id="rId16"/>
    <p:sldLayoutId id="2147484320" r:id="rId17"/>
    <p:sldLayoutId id="2147484321" r:id="rId18"/>
    <p:sldLayoutId id="2147484322" r:id="rId19"/>
    <p:sldLayoutId id="2147484323" r:id="rId20"/>
    <p:sldLayoutId id="2147484324" r:id="rId21"/>
    <p:sldLayoutId id="2147484325" r:id="rId22"/>
    <p:sldLayoutId id="2147484326" r:id="rId23"/>
    <p:sldLayoutId id="2147484327" r:id="rId24"/>
    <p:sldLayoutId id="2147484328" r:id="rId25"/>
    <p:sldLayoutId id="2147484329" r:id="rId26"/>
    <p:sldLayoutId id="2147484330" r:id="rId27"/>
    <p:sldLayoutId id="2147484331" r:id="rId28"/>
    <p:sldLayoutId id="2147484332" r:id="rId29"/>
    <p:sldLayoutId id="2147484333" r:id="rId30"/>
    <p:sldLayoutId id="2147484334" r:id="rId31"/>
    <p:sldLayoutId id="2147484335" r:id="rId32"/>
    <p:sldLayoutId id="2147484336" r:id="rId33"/>
  </p:sldLayoutIdLst>
  <p:transition>
    <p:fade/>
  </p:transition>
  <p:txStyles>
    <p:titleStyle>
      <a:lvl1pPr algn="l" defTabSz="874318" rtl="0" eaLnBrk="1" latinLnBrk="0" hangingPunct="1">
        <a:lnSpc>
          <a:spcPct val="90000"/>
        </a:lnSpc>
        <a:spcBef>
          <a:spcPct val="0"/>
        </a:spcBef>
        <a:buNone/>
        <a:defRPr lang="en-US" sz="5062" b="0" kern="1200" cap="none" spc="-9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1422" marR="0" indent="-321422" algn="l" defTabSz="8743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749" kern="1200" spc="0" baseline="0">
          <a:gradFill>
            <a:gsLst>
              <a:gs pos="1250">
                <a:schemeClr val="tx1"/>
              </a:gs>
              <a:gs pos="100000">
                <a:schemeClr val="tx1"/>
              </a:gs>
            </a:gsLst>
            <a:lin ang="5400000" scaled="0"/>
          </a:gradFill>
          <a:latin typeface="+mj-lt"/>
          <a:ea typeface="+mn-ea"/>
          <a:cs typeface="+mn-cs"/>
        </a:defRPr>
      </a:lvl1pPr>
      <a:lvl2pPr marL="547607" marR="0" indent="-226185" algn="l" defTabSz="8743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250" kern="1200" spc="0" baseline="0">
          <a:gradFill>
            <a:gsLst>
              <a:gs pos="1250">
                <a:schemeClr val="tx1"/>
              </a:gs>
              <a:gs pos="100000">
                <a:schemeClr val="tx1"/>
              </a:gs>
            </a:gsLst>
            <a:lin ang="5400000" scaled="0"/>
          </a:gradFill>
          <a:latin typeface="+mn-lt"/>
          <a:ea typeface="+mn-ea"/>
          <a:cs typeface="+mn-cs"/>
        </a:defRPr>
      </a:lvl2pPr>
      <a:lvl3pPr marL="749984" marR="0" indent="-214282" algn="l" defTabSz="8743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250" kern="1200" spc="0" baseline="0">
          <a:gradFill>
            <a:gsLst>
              <a:gs pos="1250">
                <a:schemeClr val="tx1"/>
              </a:gs>
              <a:gs pos="100000">
                <a:schemeClr val="tx1"/>
              </a:gs>
            </a:gsLst>
            <a:lin ang="5400000" scaled="0"/>
          </a:gradFill>
          <a:latin typeface="+mn-lt"/>
          <a:ea typeface="+mn-ea"/>
          <a:cs typeface="+mn-cs"/>
        </a:defRPr>
      </a:lvl3pPr>
      <a:lvl4pPr marL="964266" marR="0" indent="-214282" algn="l" defTabSz="8743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75" kern="1200" spc="0" baseline="0">
          <a:gradFill>
            <a:gsLst>
              <a:gs pos="1250">
                <a:schemeClr val="tx1"/>
              </a:gs>
              <a:gs pos="100000">
                <a:schemeClr val="tx1"/>
              </a:gs>
            </a:gsLst>
            <a:lin ang="5400000" scaled="0"/>
          </a:gradFill>
          <a:latin typeface="+mn-lt"/>
          <a:ea typeface="+mn-ea"/>
          <a:cs typeface="+mn-cs"/>
        </a:defRPr>
      </a:lvl4pPr>
      <a:lvl5pPr marL="1178546" marR="0" indent="-214282" algn="l" defTabSz="8743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75" kern="1200" spc="0" baseline="0">
          <a:gradFill>
            <a:gsLst>
              <a:gs pos="1250">
                <a:schemeClr val="tx1"/>
              </a:gs>
              <a:gs pos="100000">
                <a:schemeClr val="tx1"/>
              </a:gs>
            </a:gsLst>
            <a:lin ang="5400000" scaled="0"/>
          </a:gradFill>
          <a:latin typeface="+mn-lt"/>
          <a:ea typeface="+mn-ea"/>
          <a:cs typeface="+mn-cs"/>
        </a:defRPr>
      </a:lvl5pPr>
      <a:lvl6pPr marL="2404374"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841533"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78692"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715852" indent="-218580" algn="l" defTabSz="87431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74318" rtl="0" eaLnBrk="1" latinLnBrk="0" hangingPunct="1">
        <a:defRPr sz="1688" kern="1200">
          <a:solidFill>
            <a:schemeClr val="tx1"/>
          </a:solidFill>
          <a:latin typeface="+mn-lt"/>
          <a:ea typeface="+mn-ea"/>
          <a:cs typeface="+mn-cs"/>
        </a:defRPr>
      </a:lvl1pPr>
      <a:lvl2pPr marL="437158" algn="l" defTabSz="874318" rtl="0" eaLnBrk="1" latinLnBrk="0" hangingPunct="1">
        <a:defRPr sz="1688" kern="1200">
          <a:solidFill>
            <a:schemeClr val="tx1"/>
          </a:solidFill>
          <a:latin typeface="+mn-lt"/>
          <a:ea typeface="+mn-ea"/>
          <a:cs typeface="+mn-cs"/>
        </a:defRPr>
      </a:lvl2pPr>
      <a:lvl3pPr marL="874318" algn="l" defTabSz="874318" rtl="0" eaLnBrk="1" latinLnBrk="0" hangingPunct="1">
        <a:defRPr sz="1688" kern="1200">
          <a:solidFill>
            <a:schemeClr val="tx1"/>
          </a:solidFill>
          <a:latin typeface="+mn-lt"/>
          <a:ea typeface="+mn-ea"/>
          <a:cs typeface="+mn-cs"/>
        </a:defRPr>
      </a:lvl3pPr>
      <a:lvl4pPr marL="1311476" algn="l" defTabSz="874318" rtl="0" eaLnBrk="1" latinLnBrk="0" hangingPunct="1">
        <a:defRPr sz="1688" kern="1200">
          <a:solidFill>
            <a:schemeClr val="tx1"/>
          </a:solidFill>
          <a:latin typeface="+mn-lt"/>
          <a:ea typeface="+mn-ea"/>
          <a:cs typeface="+mn-cs"/>
        </a:defRPr>
      </a:lvl4pPr>
      <a:lvl5pPr marL="1748635" algn="l" defTabSz="874318" rtl="0" eaLnBrk="1" latinLnBrk="0" hangingPunct="1">
        <a:defRPr sz="1688" kern="1200">
          <a:solidFill>
            <a:schemeClr val="tx1"/>
          </a:solidFill>
          <a:latin typeface="+mn-lt"/>
          <a:ea typeface="+mn-ea"/>
          <a:cs typeface="+mn-cs"/>
        </a:defRPr>
      </a:lvl5pPr>
      <a:lvl6pPr marL="2185795" algn="l" defTabSz="874318" rtl="0" eaLnBrk="1" latinLnBrk="0" hangingPunct="1">
        <a:defRPr sz="1688" kern="1200">
          <a:solidFill>
            <a:schemeClr val="tx1"/>
          </a:solidFill>
          <a:latin typeface="+mn-lt"/>
          <a:ea typeface="+mn-ea"/>
          <a:cs typeface="+mn-cs"/>
        </a:defRPr>
      </a:lvl6pPr>
      <a:lvl7pPr marL="2622953" algn="l" defTabSz="874318" rtl="0" eaLnBrk="1" latinLnBrk="0" hangingPunct="1">
        <a:defRPr sz="1688" kern="1200">
          <a:solidFill>
            <a:schemeClr val="tx1"/>
          </a:solidFill>
          <a:latin typeface="+mn-lt"/>
          <a:ea typeface="+mn-ea"/>
          <a:cs typeface="+mn-cs"/>
        </a:defRPr>
      </a:lvl7pPr>
      <a:lvl8pPr marL="3060112" algn="l" defTabSz="874318" rtl="0" eaLnBrk="1" latinLnBrk="0" hangingPunct="1">
        <a:defRPr sz="1688" kern="1200">
          <a:solidFill>
            <a:schemeClr val="tx1"/>
          </a:solidFill>
          <a:latin typeface="+mn-lt"/>
          <a:ea typeface="+mn-ea"/>
          <a:cs typeface="+mn-cs"/>
        </a:defRPr>
      </a:lvl8pPr>
      <a:lvl9pPr marL="3497272" algn="l" defTabSz="874318" rtl="0" eaLnBrk="1" latinLnBrk="0" hangingPunct="1">
        <a:defRPr sz="168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717729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hris.Marchal@microsoft.com" TargetMode="External"/><Relationship Id="rId7" Type="http://schemas.openxmlformats.org/officeDocument/2006/relationships/image" Target="../media/image20.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hyperlink" Target="mailto:David.Gristwood@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4.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hemeOverride" Target="../theme/themeOverride1.xml"/><Relationship Id="rId4" Type="http://schemas.openxmlformats.org/officeDocument/2006/relationships/image" Target="../media/image18.emf"/></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89.xml"/><Relationship Id="rId6" Type="http://schemas.openxmlformats.org/officeDocument/2006/relationships/image" Target="../media/image35.png"/><Relationship Id="rId5" Type="http://schemas.openxmlformats.org/officeDocument/2006/relationships/image" Target="../media/image34.png"/><Relationship Id="rId10" Type="http://schemas.microsoft.com/office/2007/relationships/hdphoto" Target="../media/hdphoto1.wdp"/><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3" Type="http://schemas.openxmlformats.org/officeDocument/2006/relationships/image" Target="../media/image40.emf"/><Relationship Id="rId7" Type="http://schemas.openxmlformats.org/officeDocument/2006/relationships/image" Target="../media/image44.emf"/><Relationship Id="rId12" Type="http://schemas.openxmlformats.org/officeDocument/2006/relationships/image" Target="../media/image49.emf"/><Relationship Id="rId2" Type="http://schemas.openxmlformats.org/officeDocument/2006/relationships/image" Target="../media/image39.emf"/><Relationship Id="rId1" Type="http://schemas.openxmlformats.org/officeDocument/2006/relationships/slideLayout" Target="../slideLayouts/slideLayout8.xml"/><Relationship Id="rId6" Type="http://schemas.openxmlformats.org/officeDocument/2006/relationships/image" Target="../media/image43.emf"/><Relationship Id="rId11" Type="http://schemas.openxmlformats.org/officeDocument/2006/relationships/image" Target="../media/image48.png"/><Relationship Id="rId5" Type="http://schemas.openxmlformats.org/officeDocument/2006/relationships/image" Target="../media/image42.emf"/><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55.jpg"/></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3.xml"/><Relationship Id="rId1" Type="http://schemas.openxmlformats.org/officeDocument/2006/relationships/slideLayout" Target="../slideLayouts/slideLayout29.xml"/><Relationship Id="rId4" Type="http://schemas.openxmlformats.org/officeDocument/2006/relationships/image" Target="../media/image5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7.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7.xml"/><Relationship Id="rId1" Type="http://schemas.openxmlformats.org/officeDocument/2006/relationships/themeOverride" Target="../theme/themeOverride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7.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8.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hemeOverride" Target="../theme/themeOverride8.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hemeOverride" Target="../theme/themeOverride9.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8.xml"/><Relationship Id="rId1" Type="http://schemas.openxmlformats.org/officeDocument/2006/relationships/themeOverride" Target="../theme/themeOverride10.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3.xml"/><Relationship Id="rId1" Type="http://schemas.openxmlformats.org/officeDocument/2006/relationships/themeOverride" Target="../theme/themeOverride11.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3.xml"/><Relationship Id="rId1" Type="http://schemas.openxmlformats.org/officeDocument/2006/relationships/themeOverride" Target="../theme/themeOverride12.xml"/><Relationship Id="rId5" Type="http://schemas.openxmlformats.org/officeDocument/2006/relationships/image" Target="../media/image70.pn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themeOverride" Target="../theme/themeOverride13.xml"/></Relationships>
</file>

<file path=ppt/slides/_rels/slide5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33.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33.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zure.microsoft.com/en-gb/resources/samples/billing-dotnet-usage-api/" TargetMode="External"/><Relationship Id="rId1" Type="http://schemas.openxmlformats.org/officeDocument/2006/relationships/slideLayout" Target="../slideLayouts/slideLayout33.xml"/><Relationship Id="rId5" Type="http://schemas.openxmlformats.org/officeDocument/2006/relationships/image" Target="../media/image79.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66.xml.rels><?xml version="1.0" encoding="UTF-8" standalone="yes"?>
<Relationships xmlns="http://schemas.openxmlformats.org/package/2006/relationships"><Relationship Id="rId3" Type="http://schemas.openxmlformats.org/officeDocument/2006/relationships/hyperlink" Target="http://www.microsoft.com/en-us/download/details.aspx?id=42026" TargetMode="External"/><Relationship Id="rId2" Type="http://schemas.openxmlformats.org/officeDocument/2006/relationships/slideLayout" Target="../slideLayouts/slideLayout13.xml"/><Relationship Id="rId1" Type="http://schemas.openxmlformats.org/officeDocument/2006/relationships/themeOverride" Target="../theme/themeOverride15.xml"/><Relationship Id="rId5" Type="http://schemas.openxmlformats.org/officeDocument/2006/relationships/hyperlink" Target="https://github.com/dxuk/AzureWorkshops/blob/master/BestPractices-1stSept2016/Best%20Practices%20-%20Scalability,%20Availability,%20Performance%20and%20Resilience.pptx" TargetMode="External"/><Relationship Id="rId4" Type="http://schemas.openxmlformats.org/officeDocument/2006/relationships/hyperlink" Target="https://azure.microsoft.com/en-us/documentation/infographics/cloud-design-patterns/"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A0E1C"/>
        </a:solidFill>
        <a:effectLst/>
      </p:bgPr>
    </p:bg>
    <p:spTree>
      <p:nvGrpSpPr>
        <p:cNvPr id="1" name=""/>
        <p:cNvGrpSpPr/>
        <p:nvPr/>
      </p:nvGrpSpPr>
      <p:grpSpPr>
        <a:xfrm>
          <a:off x="0" y="0"/>
          <a:ext cx="0" cy="0"/>
          <a:chOff x="0" y="0"/>
          <a:chExt cx="0" cy="0"/>
        </a:xfrm>
      </p:grpSpPr>
      <p:sp>
        <p:nvSpPr>
          <p:cNvPr id="2" name="Rectangle 1"/>
          <p:cNvSpPr/>
          <p:nvPr/>
        </p:nvSpPr>
        <p:spPr bwMode="auto">
          <a:xfrm>
            <a:off x="-178927" y="4055495"/>
            <a:ext cx="13300835" cy="3137988"/>
          </a:xfrm>
          <a:prstGeom prst="rect">
            <a:avLst/>
          </a:prstGeom>
          <a:solidFill>
            <a:srgbClr val="87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5251259" y="4055495"/>
            <a:ext cx="1970320" cy="3137988"/>
          </a:xfrm>
          <a:prstGeom prst="rect">
            <a:avLst/>
          </a:prstGeom>
          <a:solidFill>
            <a:srgbClr val="87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17041" y="1499211"/>
            <a:ext cx="6793283" cy="5112568"/>
          </a:xfrm>
          <a:solidFill>
            <a:srgbClr val="FFFF00">
              <a:alpha val="60000"/>
            </a:srgbClr>
          </a:solidFill>
        </p:spPr>
        <p:txBody>
          <a:bodyPr/>
          <a:lstStyle/>
          <a:p>
            <a:pPr algn="ctr"/>
            <a:r>
              <a:rPr lang="en-GB" sz="4000" b="1" dirty="0">
                <a:solidFill>
                  <a:schemeClr val="tx1"/>
                </a:solidFill>
              </a:rPr>
              <a:t>Microsoft Azure Workshop  - Understanding cost modelling and sizing cloud solutions </a:t>
            </a:r>
            <a:endParaRPr lang="en-US" sz="4000" b="1" dirty="0">
              <a:solidFill>
                <a:schemeClr val="tx1"/>
              </a:solidFill>
            </a:endParaRPr>
          </a:p>
        </p:txBody>
      </p:sp>
      <p:sp>
        <p:nvSpPr>
          <p:cNvPr id="5" name="Text Placeholder 4"/>
          <p:cNvSpPr>
            <a:spLocks noGrp="1"/>
          </p:cNvSpPr>
          <p:nvPr>
            <p:ph type="body" sz="quarter" idx="14"/>
          </p:nvPr>
        </p:nvSpPr>
        <p:spPr>
          <a:xfrm>
            <a:off x="280069" y="4055495"/>
            <a:ext cx="6941509" cy="2682469"/>
          </a:xfrm>
        </p:spPr>
        <p:txBody>
          <a:bodyPr/>
          <a:lstStyle/>
          <a:p>
            <a:r>
              <a:rPr lang="fr-FR" sz="2400" b="1" dirty="0">
                <a:solidFill>
                  <a:srgbClr val="002050"/>
                </a:solidFill>
              </a:rPr>
              <a:t>Chris Marchal </a:t>
            </a:r>
          </a:p>
          <a:p>
            <a:r>
              <a:rPr lang="fr-FR" sz="2400" b="1" dirty="0">
                <a:solidFill>
                  <a:srgbClr val="002050"/>
                </a:solidFill>
                <a:hlinkClick r:id="rId3"/>
              </a:rPr>
              <a:t>Chris.Marchal@microsoft.com</a:t>
            </a:r>
            <a:endParaRPr lang="fr-FR" sz="2400" b="1" dirty="0">
              <a:solidFill>
                <a:srgbClr val="002050"/>
              </a:solidFill>
            </a:endParaRPr>
          </a:p>
          <a:p>
            <a:r>
              <a:rPr lang="en-US" sz="2400" b="1" dirty="0">
                <a:solidFill>
                  <a:srgbClr val="002050"/>
                </a:solidFill>
              </a:rPr>
              <a:t>Technical Evangelist</a:t>
            </a:r>
          </a:p>
          <a:p>
            <a:endParaRPr lang="en-US" sz="2400" b="1" dirty="0">
              <a:solidFill>
                <a:srgbClr val="002050"/>
              </a:solidFill>
            </a:endParaRPr>
          </a:p>
          <a:p>
            <a:r>
              <a:rPr lang="en-US" sz="2400" b="1" dirty="0">
                <a:solidFill>
                  <a:srgbClr val="002050"/>
                </a:solidFill>
              </a:rPr>
              <a:t>David Gristwood </a:t>
            </a:r>
          </a:p>
          <a:p>
            <a:r>
              <a:rPr lang="en-US" sz="2400" b="1" dirty="0">
                <a:solidFill>
                  <a:srgbClr val="002050"/>
                </a:solidFill>
                <a:hlinkClick r:id="rId4"/>
              </a:rPr>
              <a:t>David.Gristwood@microsoft.com</a:t>
            </a:r>
            <a:endParaRPr lang="en-US" sz="2400" b="1" dirty="0">
              <a:solidFill>
                <a:srgbClr val="002050"/>
              </a:solidFill>
            </a:endParaRPr>
          </a:p>
          <a:p>
            <a:r>
              <a:rPr lang="en-US" sz="2400" b="1" dirty="0">
                <a:solidFill>
                  <a:srgbClr val="002050"/>
                </a:solidFill>
              </a:rPr>
              <a:t>Technical Evangelist</a:t>
            </a:r>
          </a:p>
          <a:p>
            <a:endParaRPr lang="en-US" sz="2400" dirty="0">
              <a:solidFill>
                <a:srgbClr val="002050"/>
              </a:solidFill>
            </a:endParaRPr>
          </a:p>
        </p:txBody>
      </p:sp>
      <p:pic>
        <p:nvPicPr>
          <p:cNvPr id="203" name="Picture 202"/>
          <p:cNvPicPr>
            <a:picLocks noChangeAspect="1"/>
          </p:cNvPicPr>
          <p:nvPr/>
        </p:nvPicPr>
        <p:blipFill rotWithShape="1">
          <a:blip r:embed="rId5"/>
          <a:srcRect l="22189" r="18518"/>
          <a:stretch/>
        </p:blipFill>
        <p:spPr>
          <a:xfrm>
            <a:off x="11170327" y="290996"/>
            <a:ext cx="1056133" cy="104602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04" name="Picture 203"/>
          <p:cNvPicPr>
            <a:picLocks noChangeAspect="1"/>
          </p:cNvPicPr>
          <p:nvPr/>
        </p:nvPicPr>
        <p:blipFill>
          <a:blip r:embed="rId6"/>
          <a:stretch>
            <a:fillRect/>
          </a:stretch>
        </p:blipFill>
        <p:spPr>
          <a:xfrm>
            <a:off x="260002" y="209121"/>
            <a:ext cx="1056133" cy="104602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11" name="Picture 210"/>
          <p:cNvPicPr>
            <a:picLocks noChangeAspect="1"/>
          </p:cNvPicPr>
          <p:nvPr/>
        </p:nvPicPr>
        <p:blipFill rotWithShape="1">
          <a:blip r:embed="rId7"/>
          <a:srcRect l="12650" r="10257"/>
          <a:stretch/>
        </p:blipFill>
        <p:spPr>
          <a:xfrm>
            <a:off x="7010323" y="1372898"/>
            <a:ext cx="5426151" cy="4333132"/>
          </a:xfrm>
          <a:prstGeom prst="rect">
            <a:avLst/>
          </a:prstGeom>
        </p:spPr>
      </p:pic>
    </p:spTree>
    <p:extLst>
      <p:ext uri="{BB962C8B-B14F-4D97-AF65-F5344CB8AC3E}">
        <p14:creationId xmlns:p14="http://schemas.microsoft.com/office/powerpoint/2010/main" val="193932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22804"/>
          </a:xfrm>
        </p:spPr>
        <p:txBody>
          <a:bodyPr/>
          <a:lstStyle/>
          <a:p>
            <a:r>
              <a:rPr lang="en-GB" dirty="0"/>
              <a:t>Two main approaches:</a:t>
            </a:r>
          </a:p>
          <a:p>
            <a:endParaRPr lang="en-GB" dirty="0"/>
          </a:p>
          <a:p>
            <a:pPr marL="742950" indent="-742950">
              <a:buFont typeface="+mj-lt"/>
              <a:buAutoNum type="arabicPeriod"/>
            </a:pPr>
            <a:r>
              <a:rPr lang="en-GB" dirty="0"/>
              <a:t>Platform as a Service</a:t>
            </a:r>
          </a:p>
          <a:p>
            <a:pPr marL="571500" lvl="2" indent="0">
              <a:buNone/>
            </a:pPr>
            <a:r>
              <a:rPr lang="en-GB" sz="2800" dirty="0"/>
              <a:t>- You break down your application into sets of services, then hand over the running of these services to the platform, and let it scale and manage them</a:t>
            </a:r>
          </a:p>
          <a:p>
            <a:pPr marL="742950" indent="-742950">
              <a:buFont typeface="+mj-lt"/>
              <a:buAutoNum type="arabicPeriod"/>
            </a:pPr>
            <a:r>
              <a:rPr lang="en-GB" dirty="0"/>
              <a:t>Infrastructure as a Service</a:t>
            </a:r>
          </a:p>
          <a:p>
            <a:pPr marL="685800" lvl="3" indent="0">
              <a:buNone/>
            </a:pPr>
            <a:r>
              <a:rPr lang="en-GB" sz="2800" dirty="0"/>
              <a:t>- Your application runs in (virtual) machines and you are responsible for scaling and provisioning those machines </a:t>
            </a:r>
          </a:p>
        </p:txBody>
      </p:sp>
      <p:sp>
        <p:nvSpPr>
          <p:cNvPr id="3" name="Title 2"/>
          <p:cNvSpPr>
            <a:spLocks noGrp="1"/>
          </p:cNvSpPr>
          <p:nvPr>
            <p:ph type="title"/>
          </p:nvPr>
        </p:nvSpPr>
        <p:spPr/>
        <p:txBody>
          <a:bodyPr/>
          <a:lstStyle/>
          <a:p>
            <a:r>
              <a:rPr lang="en-GB" dirty="0"/>
              <a:t>Red pill, blue pill</a:t>
            </a:r>
          </a:p>
        </p:txBody>
      </p:sp>
      <p:pic>
        <p:nvPicPr>
          <p:cNvPr id="4" name="Picture 3"/>
          <p:cNvPicPr>
            <a:picLocks noChangeAspect="1"/>
          </p:cNvPicPr>
          <p:nvPr/>
        </p:nvPicPr>
        <p:blipFill>
          <a:blip r:embed="rId2"/>
          <a:stretch>
            <a:fillRect/>
          </a:stretch>
        </p:blipFill>
        <p:spPr>
          <a:xfrm>
            <a:off x="7697343" y="295273"/>
            <a:ext cx="4464496" cy="2220946"/>
          </a:xfrm>
          <a:prstGeom prst="rect">
            <a:avLst/>
          </a:prstGeom>
        </p:spPr>
      </p:pic>
    </p:spTree>
    <p:extLst>
      <p:ext uri="{BB962C8B-B14F-4D97-AF65-F5344CB8AC3E}">
        <p14:creationId xmlns:p14="http://schemas.microsoft.com/office/powerpoint/2010/main" val="1573687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3569" y="1553046"/>
            <a:ext cx="11887200" cy="3730252"/>
          </a:xfrm>
        </p:spPr>
        <p:txBody>
          <a:bodyPr/>
          <a:lstStyle/>
          <a:p>
            <a:r>
              <a:rPr lang="en-GB" dirty="0"/>
              <a:t>Complex set of trade-offs, including:</a:t>
            </a:r>
          </a:p>
          <a:p>
            <a:endParaRPr lang="en-GB" dirty="0"/>
          </a:p>
          <a:p>
            <a:r>
              <a:rPr lang="en-GB" dirty="0"/>
              <a:t>What size server(s) should you use?</a:t>
            </a:r>
          </a:p>
          <a:p>
            <a:r>
              <a:rPr lang="en-GB" dirty="0"/>
              <a:t>How should you auto-scale rules </a:t>
            </a:r>
          </a:p>
          <a:p>
            <a:r>
              <a:rPr lang="en-GB" dirty="0"/>
              <a:t>What upper limits do you need to handle?</a:t>
            </a:r>
          </a:p>
          <a:p>
            <a:r>
              <a:rPr lang="en-GB" dirty="0"/>
              <a:t>How do you maximise the density of the servers</a:t>
            </a:r>
          </a:p>
        </p:txBody>
      </p:sp>
      <p:sp>
        <p:nvSpPr>
          <p:cNvPr id="3" name="Title 2"/>
          <p:cNvSpPr>
            <a:spLocks noGrp="1"/>
          </p:cNvSpPr>
          <p:nvPr>
            <p:ph type="title"/>
          </p:nvPr>
        </p:nvSpPr>
        <p:spPr/>
        <p:txBody>
          <a:bodyPr/>
          <a:lstStyle/>
          <a:p>
            <a:r>
              <a:rPr lang="en-GB" dirty="0"/>
              <a:t>Managing Machine</a:t>
            </a:r>
          </a:p>
        </p:txBody>
      </p:sp>
    </p:spTree>
    <p:extLst>
      <p:ext uri="{BB962C8B-B14F-4D97-AF65-F5344CB8AC3E}">
        <p14:creationId xmlns:p14="http://schemas.microsoft.com/office/powerpoint/2010/main" val="20677338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GB" dirty="0"/>
              <a:t>VM sizes</a:t>
            </a:r>
          </a:p>
        </p:txBody>
      </p:sp>
      <p:sp>
        <p:nvSpPr>
          <p:cNvPr id="4" name="Text Placeholder 3"/>
          <p:cNvSpPr>
            <a:spLocks noGrp="1"/>
          </p:cNvSpPr>
          <p:nvPr>
            <p:ph type="body" sz="quarter" idx="10"/>
          </p:nvPr>
        </p:nvSpPr>
        <p:spPr>
          <a:xfrm>
            <a:off x="97557" y="1697062"/>
            <a:ext cx="11887200" cy="738664"/>
          </a:xfrm>
        </p:spPr>
        <p:txBody>
          <a:bodyPr/>
          <a:lstStyle/>
          <a:p>
            <a:endParaRPr lang="en-GB" dirty="0"/>
          </a:p>
        </p:txBody>
      </p:sp>
      <p:sp>
        <p:nvSpPr>
          <p:cNvPr id="5" name="Rectangle 4"/>
          <p:cNvSpPr/>
          <p:nvPr/>
        </p:nvSpPr>
        <p:spPr>
          <a:xfrm>
            <a:off x="280516" y="1813036"/>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General Purpose</a:t>
            </a:r>
          </a:p>
        </p:txBody>
      </p:sp>
      <p:sp>
        <p:nvSpPr>
          <p:cNvPr id="6" name="Arrow: Chevron 5"/>
          <p:cNvSpPr/>
          <p:nvPr/>
        </p:nvSpPr>
        <p:spPr>
          <a:xfrm>
            <a:off x="2980367" y="1813036"/>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7" name="Rectangle 6"/>
          <p:cNvSpPr/>
          <p:nvPr/>
        </p:nvSpPr>
        <p:spPr>
          <a:xfrm>
            <a:off x="3736900" y="1814864"/>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Balanced CPU/memory: dev &amp; test workloads, low / med traffic sites, small / med </a:t>
            </a:r>
            <a:r>
              <a:rPr lang="en-GB" sz="1836" dirty="0" err="1">
                <a:latin typeface="Segoe UI Light" panose="020B0502040204020203" pitchFamily="34" charset="0"/>
                <a:cs typeface="Segoe UI Light" panose="020B0502040204020203" pitchFamily="34" charset="0"/>
              </a:rPr>
              <a:t>db</a:t>
            </a:r>
            <a:endParaRPr lang="en-GB" sz="1836" dirty="0">
              <a:latin typeface="Segoe UI Light" panose="020B0502040204020203" pitchFamily="34" charset="0"/>
              <a:cs typeface="Segoe UI Light" panose="020B0502040204020203" pitchFamily="34" charset="0"/>
            </a:endParaRPr>
          </a:p>
        </p:txBody>
      </p:sp>
      <p:sp>
        <p:nvSpPr>
          <p:cNvPr id="8" name="Rectangle 7"/>
          <p:cNvSpPr/>
          <p:nvPr/>
        </p:nvSpPr>
        <p:spPr>
          <a:xfrm>
            <a:off x="280516" y="2465330"/>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Compute Optimised</a:t>
            </a:r>
          </a:p>
        </p:txBody>
      </p:sp>
      <p:sp>
        <p:nvSpPr>
          <p:cNvPr id="9" name="Arrow: Chevron 8"/>
          <p:cNvSpPr/>
          <p:nvPr/>
        </p:nvSpPr>
        <p:spPr>
          <a:xfrm>
            <a:off x="2980367" y="2465330"/>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0" name="Rectangle 9"/>
          <p:cNvSpPr/>
          <p:nvPr/>
        </p:nvSpPr>
        <p:spPr>
          <a:xfrm>
            <a:off x="3736900" y="2467158"/>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CPU/memory ratio : medium web, network, app servers </a:t>
            </a:r>
          </a:p>
        </p:txBody>
      </p:sp>
      <p:sp>
        <p:nvSpPr>
          <p:cNvPr id="11" name="Rectangle 10"/>
          <p:cNvSpPr/>
          <p:nvPr/>
        </p:nvSpPr>
        <p:spPr>
          <a:xfrm>
            <a:off x="280516" y="3109180"/>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Memory optimised</a:t>
            </a:r>
          </a:p>
        </p:txBody>
      </p:sp>
      <p:sp>
        <p:nvSpPr>
          <p:cNvPr id="12" name="Arrow: Chevron 11"/>
          <p:cNvSpPr/>
          <p:nvPr/>
        </p:nvSpPr>
        <p:spPr>
          <a:xfrm>
            <a:off x="2980367" y="3109180"/>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3" name="Rectangle 12"/>
          <p:cNvSpPr/>
          <p:nvPr/>
        </p:nvSpPr>
        <p:spPr>
          <a:xfrm>
            <a:off x="3736900" y="3111008"/>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memory/core ratio: </a:t>
            </a:r>
            <a:r>
              <a:rPr lang="en-GB" sz="1836" dirty="0" err="1">
                <a:latin typeface="Segoe UI Light" panose="020B0502040204020203" pitchFamily="34" charset="0"/>
                <a:cs typeface="Segoe UI Light" panose="020B0502040204020203" pitchFamily="34" charset="0"/>
              </a:rPr>
              <a:t>sql</a:t>
            </a:r>
            <a:r>
              <a:rPr lang="en-GB" sz="1836" dirty="0">
                <a:latin typeface="Segoe UI Light" panose="020B0502040204020203" pitchFamily="34" charset="0"/>
                <a:cs typeface="Segoe UI Light" panose="020B0502040204020203" pitchFamily="34" charset="0"/>
              </a:rPr>
              <a:t>, cache, in-memory analytics</a:t>
            </a:r>
          </a:p>
        </p:txBody>
      </p:sp>
      <p:sp>
        <p:nvSpPr>
          <p:cNvPr id="14" name="Rectangle 13"/>
          <p:cNvSpPr/>
          <p:nvPr/>
        </p:nvSpPr>
        <p:spPr>
          <a:xfrm>
            <a:off x="280516" y="3757252"/>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Storage optimised </a:t>
            </a:r>
          </a:p>
        </p:txBody>
      </p:sp>
      <p:sp>
        <p:nvSpPr>
          <p:cNvPr id="15" name="Arrow: Chevron 14"/>
          <p:cNvSpPr/>
          <p:nvPr/>
        </p:nvSpPr>
        <p:spPr>
          <a:xfrm>
            <a:off x="2980367" y="3757252"/>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6" name="Rectangle 15"/>
          <p:cNvSpPr/>
          <p:nvPr/>
        </p:nvSpPr>
        <p:spPr>
          <a:xfrm>
            <a:off x="3736900" y="3759080"/>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disk throughput: big data, </a:t>
            </a:r>
            <a:r>
              <a:rPr lang="en-GB" sz="1836" dirty="0" err="1">
                <a:latin typeface="Segoe UI Light" panose="020B0502040204020203" pitchFamily="34" charset="0"/>
                <a:cs typeface="Segoe UI Light" panose="020B0502040204020203" pitchFamily="34" charset="0"/>
              </a:rPr>
              <a:t>sql</a:t>
            </a:r>
            <a:r>
              <a:rPr lang="en-GB" sz="1836" dirty="0">
                <a:latin typeface="Segoe UI Light" panose="020B0502040204020203" pitchFamily="34" charset="0"/>
                <a:cs typeface="Segoe UI Light" panose="020B0502040204020203" pitchFamily="34" charset="0"/>
              </a:rPr>
              <a:t>, no-</a:t>
            </a:r>
            <a:r>
              <a:rPr lang="en-GB" sz="1836" dirty="0" err="1">
                <a:latin typeface="Segoe UI Light" panose="020B0502040204020203" pitchFamily="34" charset="0"/>
                <a:cs typeface="Segoe UI Light" panose="020B0502040204020203" pitchFamily="34" charset="0"/>
              </a:rPr>
              <a:t>sql</a:t>
            </a:r>
            <a:endParaRPr lang="en-GB" sz="1836" dirty="0">
              <a:latin typeface="Segoe UI Light" panose="020B0502040204020203" pitchFamily="34" charset="0"/>
              <a:cs typeface="Segoe UI Light" panose="020B0502040204020203" pitchFamily="34" charset="0"/>
            </a:endParaRPr>
          </a:p>
        </p:txBody>
      </p:sp>
      <p:sp>
        <p:nvSpPr>
          <p:cNvPr id="17" name="Rectangle 16"/>
          <p:cNvSpPr/>
          <p:nvPr/>
        </p:nvSpPr>
        <p:spPr>
          <a:xfrm>
            <a:off x="280516" y="4417943"/>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GPU</a:t>
            </a:r>
          </a:p>
        </p:txBody>
      </p:sp>
      <p:sp>
        <p:nvSpPr>
          <p:cNvPr id="18" name="Arrow: Chevron 17"/>
          <p:cNvSpPr/>
          <p:nvPr/>
        </p:nvSpPr>
        <p:spPr>
          <a:xfrm>
            <a:off x="2980367" y="4417943"/>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19" name="Rectangle 18"/>
          <p:cNvSpPr/>
          <p:nvPr/>
        </p:nvSpPr>
        <p:spPr>
          <a:xfrm>
            <a:off x="3736900" y="4445813"/>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Compute &amp; graphics-intensive workloads</a:t>
            </a:r>
          </a:p>
        </p:txBody>
      </p:sp>
      <p:sp>
        <p:nvSpPr>
          <p:cNvPr id="20" name="Rectangle 19"/>
          <p:cNvSpPr/>
          <p:nvPr/>
        </p:nvSpPr>
        <p:spPr>
          <a:xfrm>
            <a:off x="280516" y="5053396"/>
            <a:ext cx="3028743" cy="55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High Performance Compute</a:t>
            </a:r>
          </a:p>
        </p:txBody>
      </p:sp>
      <p:sp>
        <p:nvSpPr>
          <p:cNvPr id="21" name="Arrow: Chevron 20"/>
          <p:cNvSpPr/>
          <p:nvPr/>
        </p:nvSpPr>
        <p:spPr>
          <a:xfrm>
            <a:off x="2980367" y="5053396"/>
            <a:ext cx="643218" cy="555000"/>
          </a:xfrm>
          <a:prstGeom prst="chevron">
            <a:avLst/>
          </a:prstGeom>
          <a:solidFill>
            <a:srgbClr val="00B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solidFill>
                <a:schemeClr val="tx1"/>
              </a:solidFill>
            </a:endParaRPr>
          </a:p>
        </p:txBody>
      </p:sp>
      <p:sp>
        <p:nvSpPr>
          <p:cNvPr id="22" name="Rectangle 21"/>
          <p:cNvSpPr/>
          <p:nvPr/>
        </p:nvSpPr>
        <p:spPr>
          <a:xfrm>
            <a:off x="3736900" y="5055224"/>
            <a:ext cx="5031305"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36" dirty="0">
                <a:latin typeface="Segoe UI Light" panose="020B0502040204020203" pitchFamily="34" charset="0"/>
                <a:cs typeface="Segoe UI Light" panose="020B0502040204020203" pitchFamily="34" charset="0"/>
              </a:rPr>
              <a:t>Fastest most powerful CPUs, RDMA</a:t>
            </a:r>
          </a:p>
        </p:txBody>
      </p:sp>
      <p:sp>
        <p:nvSpPr>
          <p:cNvPr id="33" name="Rectangle 32"/>
          <p:cNvSpPr/>
          <p:nvPr/>
        </p:nvSpPr>
        <p:spPr>
          <a:xfrm>
            <a:off x="8894154" y="1792308"/>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A0-4 Basic, Av2 </a:t>
            </a:r>
            <a:r>
              <a:rPr lang="en-GB" dirty="0" err="1"/>
              <a:t>Std</a:t>
            </a:r>
            <a:r>
              <a:rPr lang="en-GB" dirty="0"/>
              <a:t> D1-5v2, D1-4v1, A0-7std</a:t>
            </a:r>
          </a:p>
        </p:txBody>
      </p:sp>
      <p:sp>
        <p:nvSpPr>
          <p:cNvPr id="34" name="Rectangle 33"/>
          <p:cNvSpPr/>
          <p:nvPr/>
        </p:nvSpPr>
        <p:spPr>
          <a:xfrm>
            <a:off x="8894154" y="2444602"/>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 Series (SSD)</a:t>
            </a:r>
          </a:p>
        </p:txBody>
      </p:sp>
      <p:sp>
        <p:nvSpPr>
          <p:cNvPr id="35" name="Rectangle 34"/>
          <p:cNvSpPr/>
          <p:nvPr/>
        </p:nvSpPr>
        <p:spPr>
          <a:xfrm>
            <a:off x="8894154" y="3088452"/>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D11-15, G series</a:t>
            </a:r>
          </a:p>
        </p:txBody>
      </p:sp>
      <p:sp>
        <p:nvSpPr>
          <p:cNvPr id="36" name="Rectangle 35"/>
          <p:cNvSpPr/>
          <p:nvPr/>
        </p:nvSpPr>
        <p:spPr>
          <a:xfrm>
            <a:off x="8894154" y="3736524"/>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 Series</a:t>
            </a:r>
          </a:p>
        </p:txBody>
      </p:sp>
      <p:sp>
        <p:nvSpPr>
          <p:cNvPr id="37" name="Rectangle 36"/>
          <p:cNvSpPr/>
          <p:nvPr/>
        </p:nvSpPr>
        <p:spPr>
          <a:xfrm>
            <a:off x="8894154" y="4423257"/>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 Series</a:t>
            </a:r>
          </a:p>
        </p:txBody>
      </p:sp>
      <p:sp>
        <p:nvSpPr>
          <p:cNvPr id="38" name="Rectangle 37"/>
          <p:cNvSpPr/>
          <p:nvPr/>
        </p:nvSpPr>
        <p:spPr>
          <a:xfrm>
            <a:off x="8894154" y="5032668"/>
            <a:ext cx="3267684" cy="555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 Series, A8 - 11</a:t>
            </a:r>
          </a:p>
        </p:txBody>
      </p:sp>
    </p:spTree>
    <p:extLst>
      <p:ext uri="{BB962C8B-B14F-4D97-AF65-F5344CB8AC3E}">
        <p14:creationId xmlns:p14="http://schemas.microsoft.com/office/powerpoint/2010/main" val="30792935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50778"/>
          </a:xfrm>
        </p:spPr>
        <p:txBody>
          <a:bodyPr/>
          <a:lstStyle/>
          <a:p>
            <a:r>
              <a:rPr lang="en-GB" dirty="0"/>
              <a:t>Group of the specific resources needed to support a fixed number of users</a:t>
            </a:r>
          </a:p>
          <a:p>
            <a:pPr lvl="1"/>
            <a:r>
              <a:rPr lang="en-GB" dirty="0"/>
              <a:t>Could be single machine, could include databases, networks, storage, etc</a:t>
            </a:r>
          </a:p>
          <a:p>
            <a:pPr lvl="1"/>
            <a:r>
              <a:rPr lang="en-GB" dirty="0"/>
              <a:t>All resources have limits – IOPs, maximum size, latency, throughput, etc</a:t>
            </a:r>
          </a:p>
          <a:p>
            <a:r>
              <a:rPr lang="en-GB" dirty="0"/>
              <a:t>It is a predictable, tested unit, of deployment</a:t>
            </a:r>
          </a:p>
          <a:p>
            <a:pPr lvl="1"/>
            <a:r>
              <a:rPr lang="en-GB" dirty="0"/>
              <a:t>Side by side, or across multiple data </a:t>
            </a:r>
            <a:r>
              <a:rPr lang="en-GB" dirty="0" err="1"/>
              <a:t>centers</a:t>
            </a:r>
            <a:r>
              <a:rPr lang="en-GB" dirty="0"/>
              <a:t> </a:t>
            </a:r>
          </a:p>
          <a:p>
            <a:pPr lvl="1"/>
            <a:r>
              <a:rPr lang="en-GB" dirty="0"/>
              <a:t>Also provides resilience </a:t>
            </a:r>
          </a:p>
          <a:p>
            <a:r>
              <a:rPr lang="en-GB" dirty="0"/>
              <a:t>Assumes </a:t>
            </a:r>
          </a:p>
          <a:p>
            <a:pPr lvl="1"/>
            <a:r>
              <a:rPr lang="en-GB" dirty="0"/>
              <a:t>linear growth, “standard” user, acceptable latency, etc</a:t>
            </a:r>
          </a:p>
          <a:p>
            <a:endParaRPr lang="en-GB" dirty="0"/>
          </a:p>
          <a:p>
            <a:pPr marL="0" indent="0" algn="ctr">
              <a:buNone/>
            </a:pPr>
            <a:r>
              <a:rPr lang="en-GB" dirty="0">
                <a:solidFill>
                  <a:srgbClr val="FFFF00"/>
                </a:solidFill>
              </a:rPr>
              <a:t>Most system designers don’t test and plan to this level</a:t>
            </a:r>
          </a:p>
        </p:txBody>
      </p:sp>
      <p:sp>
        <p:nvSpPr>
          <p:cNvPr id="3" name="Title 2"/>
          <p:cNvSpPr>
            <a:spLocks noGrp="1"/>
          </p:cNvSpPr>
          <p:nvPr>
            <p:ph type="title"/>
          </p:nvPr>
        </p:nvSpPr>
        <p:spPr/>
        <p:txBody>
          <a:bodyPr/>
          <a:lstStyle/>
          <a:p>
            <a:r>
              <a:rPr lang="en-GB" dirty="0"/>
              <a:t>“Scale Units”</a:t>
            </a:r>
          </a:p>
        </p:txBody>
      </p:sp>
    </p:spTree>
    <p:extLst>
      <p:ext uri="{BB962C8B-B14F-4D97-AF65-F5344CB8AC3E}">
        <p14:creationId xmlns:p14="http://schemas.microsoft.com/office/powerpoint/2010/main" val="11485377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994392"/>
          </a:xfrm>
        </p:spPr>
        <p:txBody>
          <a:bodyPr/>
          <a:lstStyle/>
          <a:p>
            <a:r>
              <a:rPr lang="en-GB" dirty="0"/>
              <a:t>Small scale units give best granularity, but come at trade-off of managing deployment and scaling</a:t>
            </a:r>
          </a:p>
          <a:p>
            <a:pPr lvl="1"/>
            <a:r>
              <a:rPr lang="en-GB" dirty="0"/>
              <a:t>When to deploy a new scale unit</a:t>
            </a:r>
          </a:p>
          <a:p>
            <a:pPr lvl="1"/>
            <a:r>
              <a:rPr lang="en-GB" dirty="0"/>
              <a:t>How to maximise density of units deployed</a:t>
            </a:r>
          </a:p>
        </p:txBody>
      </p:sp>
      <p:sp>
        <p:nvSpPr>
          <p:cNvPr id="3" name="Title 2"/>
          <p:cNvSpPr>
            <a:spLocks noGrp="1"/>
          </p:cNvSpPr>
          <p:nvPr>
            <p:ph type="title"/>
          </p:nvPr>
        </p:nvSpPr>
        <p:spPr/>
        <p:txBody>
          <a:bodyPr/>
          <a:lstStyle/>
          <a:p>
            <a:r>
              <a:rPr lang="en-GB" dirty="0"/>
              <a:t>Scaling out Scale Units</a:t>
            </a:r>
          </a:p>
        </p:txBody>
      </p:sp>
      <p:grpSp>
        <p:nvGrpSpPr>
          <p:cNvPr id="13" name="Group 12"/>
          <p:cNvGrpSpPr/>
          <p:nvPr/>
        </p:nvGrpSpPr>
        <p:grpSpPr>
          <a:xfrm>
            <a:off x="1681733" y="3857302"/>
            <a:ext cx="9023498" cy="2160240"/>
            <a:chOff x="1969765" y="2945581"/>
            <a:chExt cx="7943378" cy="1638300"/>
          </a:xfrm>
        </p:grpSpPr>
        <p:pic>
          <p:nvPicPr>
            <p:cNvPr id="6" name="Picture 5"/>
            <p:cNvPicPr>
              <a:picLocks noChangeAspect="1"/>
            </p:cNvPicPr>
            <p:nvPr/>
          </p:nvPicPr>
          <p:blipFill>
            <a:blip r:embed="rId2"/>
            <a:stretch>
              <a:fillRect/>
            </a:stretch>
          </p:blipFill>
          <p:spPr>
            <a:xfrm>
              <a:off x="1969765" y="2983681"/>
              <a:ext cx="1371600" cy="1590675"/>
            </a:xfrm>
            <a:prstGeom prst="rect">
              <a:avLst/>
            </a:prstGeom>
          </p:spPr>
        </p:pic>
        <p:pic>
          <p:nvPicPr>
            <p:cNvPr id="7" name="Picture 6"/>
            <p:cNvPicPr>
              <a:picLocks noChangeAspect="1"/>
            </p:cNvPicPr>
            <p:nvPr/>
          </p:nvPicPr>
          <p:blipFill>
            <a:blip r:embed="rId3"/>
            <a:stretch>
              <a:fillRect/>
            </a:stretch>
          </p:blipFill>
          <p:spPr>
            <a:xfrm>
              <a:off x="6434261" y="2974156"/>
              <a:ext cx="1371600" cy="1600200"/>
            </a:xfrm>
            <a:prstGeom prst="rect">
              <a:avLst/>
            </a:prstGeom>
          </p:spPr>
        </p:pic>
        <p:pic>
          <p:nvPicPr>
            <p:cNvPr id="8" name="Picture 7"/>
            <p:cNvPicPr>
              <a:picLocks noChangeAspect="1"/>
            </p:cNvPicPr>
            <p:nvPr/>
          </p:nvPicPr>
          <p:blipFill>
            <a:blip r:embed="rId4"/>
            <a:stretch>
              <a:fillRect/>
            </a:stretch>
          </p:blipFill>
          <p:spPr>
            <a:xfrm>
              <a:off x="4274021" y="2974156"/>
              <a:ext cx="1371600" cy="1609725"/>
            </a:xfrm>
            <a:prstGeom prst="rect">
              <a:avLst/>
            </a:prstGeom>
          </p:spPr>
        </p:pic>
        <p:pic>
          <p:nvPicPr>
            <p:cNvPr id="9" name="Picture 8"/>
            <p:cNvPicPr>
              <a:picLocks noChangeAspect="1"/>
            </p:cNvPicPr>
            <p:nvPr/>
          </p:nvPicPr>
          <p:blipFill>
            <a:blip r:embed="rId5"/>
            <a:stretch>
              <a:fillRect/>
            </a:stretch>
          </p:blipFill>
          <p:spPr>
            <a:xfrm>
              <a:off x="8522493" y="2945581"/>
              <a:ext cx="1390650" cy="1628775"/>
            </a:xfrm>
            <a:prstGeom prst="rect">
              <a:avLst/>
            </a:prstGeom>
          </p:spPr>
        </p:pic>
        <p:sp>
          <p:nvSpPr>
            <p:cNvPr id="10" name="Arrow: Right 9"/>
            <p:cNvSpPr/>
            <p:nvPr/>
          </p:nvSpPr>
          <p:spPr bwMode="auto">
            <a:xfrm>
              <a:off x="3625949" y="3569270"/>
              <a:ext cx="432048" cy="2880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Right 10"/>
            <p:cNvSpPr/>
            <p:nvPr/>
          </p:nvSpPr>
          <p:spPr bwMode="auto">
            <a:xfrm>
              <a:off x="5855789" y="3569270"/>
              <a:ext cx="432048" cy="2880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p:cNvSpPr/>
            <p:nvPr/>
          </p:nvSpPr>
          <p:spPr bwMode="auto">
            <a:xfrm>
              <a:off x="7948153" y="3569270"/>
              <a:ext cx="432048" cy="2880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71347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337023"/>
            <a:ext cx="11887200" cy="3687163"/>
          </a:xfrm>
        </p:spPr>
        <p:txBody>
          <a:bodyPr/>
          <a:lstStyle/>
          <a:p>
            <a:r>
              <a:rPr lang="en-GB" sz="2800" dirty="0"/>
              <a:t>App Services</a:t>
            </a:r>
          </a:p>
          <a:p>
            <a:r>
              <a:rPr lang="en-GB" sz="2800" dirty="0"/>
              <a:t>Service Fabric</a:t>
            </a:r>
          </a:p>
          <a:p>
            <a:r>
              <a:rPr lang="en-GB" sz="2800" dirty="0"/>
              <a:t>Azure Container Services</a:t>
            </a:r>
          </a:p>
          <a:p>
            <a:r>
              <a:rPr lang="en-GB" sz="2800" dirty="0"/>
              <a:t>Azure Batch</a:t>
            </a:r>
          </a:p>
          <a:p>
            <a:r>
              <a:rPr lang="en-GB" sz="2800" dirty="0"/>
              <a:t>VM Scale sets</a:t>
            </a:r>
          </a:p>
          <a:p>
            <a:pPr marL="0" indent="0">
              <a:buNone/>
            </a:pPr>
            <a:r>
              <a:rPr lang="en-GB" dirty="0"/>
              <a:t>Common theme is scale management: </a:t>
            </a:r>
          </a:p>
          <a:p>
            <a:endParaRPr lang="en-GB" dirty="0"/>
          </a:p>
        </p:txBody>
      </p:sp>
      <p:sp>
        <p:nvSpPr>
          <p:cNvPr id="3" name="Title 2"/>
          <p:cNvSpPr>
            <a:spLocks noGrp="1"/>
          </p:cNvSpPr>
          <p:nvPr>
            <p:ph type="title"/>
          </p:nvPr>
        </p:nvSpPr>
        <p:spPr/>
        <p:txBody>
          <a:bodyPr/>
          <a:lstStyle/>
          <a:p>
            <a:r>
              <a:rPr lang="en-GB" dirty="0"/>
              <a:t>Azure Services to help you scale</a:t>
            </a:r>
          </a:p>
        </p:txBody>
      </p:sp>
      <p:pic>
        <p:nvPicPr>
          <p:cNvPr id="4" name="Picture 3"/>
          <p:cNvPicPr>
            <a:picLocks noChangeAspect="1"/>
          </p:cNvPicPr>
          <p:nvPr/>
        </p:nvPicPr>
        <p:blipFill>
          <a:blip r:embed="rId2"/>
          <a:stretch>
            <a:fillRect/>
          </a:stretch>
        </p:blipFill>
        <p:spPr>
          <a:xfrm>
            <a:off x="961653" y="4721398"/>
            <a:ext cx="5486400" cy="1590675"/>
          </a:xfrm>
          <a:prstGeom prst="rect">
            <a:avLst/>
          </a:prstGeom>
        </p:spPr>
      </p:pic>
      <p:sp>
        <p:nvSpPr>
          <p:cNvPr id="6" name="Rectangle 5"/>
          <p:cNvSpPr/>
          <p:nvPr/>
        </p:nvSpPr>
        <p:spPr>
          <a:xfrm>
            <a:off x="7010326" y="4639572"/>
            <a:ext cx="4752528" cy="1846659"/>
          </a:xfrm>
          <a:prstGeom prst="rect">
            <a:avLst/>
          </a:prstGeom>
        </p:spPr>
        <p:txBody>
          <a:bodyPr wrap="square">
            <a:spAutoFit/>
          </a:bodyPr>
          <a:lstStyle/>
          <a:p>
            <a:r>
              <a:rPr lang="en-US" sz="2400" dirty="0"/>
              <a:t>Microsoft Azure </a:t>
            </a:r>
            <a:r>
              <a:rPr lang="en-US" sz="2400" dirty="0" err="1"/>
              <a:t>Autoscale</a:t>
            </a:r>
            <a:endParaRPr lang="en-US" sz="2400" dirty="0"/>
          </a:p>
          <a:p>
            <a:r>
              <a:rPr lang="en-US" b="1" dirty="0"/>
              <a:t>Metric-based</a:t>
            </a:r>
            <a:r>
              <a:rPr lang="en-US" dirty="0"/>
              <a:t> - For example, do this action when CPU usage is above 50%.</a:t>
            </a:r>
          </a:p>
          <a:p>
            <a:r>
              <a:rPr lang="en-US" b="1" dirty="0"/>
              <a:t>Time-based</a:t>
            </a:r>
            <a:r>
              <a:rPr lang="en-US" dirty="0"/>
              <a:t> - For example, trigger a </a:t>
            </a:r>
            <a:r>
              <a:rPr lang="en-US" dirty="0" err="1"/>
              <a:t>webhook</a:t>
            </a:r>
            <a:r>
              <a:rPr lang="en-US" dirty="0"/>
              <a:t> every 8am on Saturday in a given </a:t>
            </a:r>
            <a:r>
              <a:rPr lang="en-US"/>
              <a:t>time zone </a:t>
            </a:r>
            <a:endParaRPr lang="en-GB" dirty="0"/>
          </a:p>
        </p:txBody>
      </p:sp>
    </p:spTree>
    <p:extLst>
      <p:ext uri="{BB962C8B-B14F-4D97-AF65-F5344CB8AC3E}">
        <p14:creationId xmlns:p14="http://schemas.microsoft.com/office/powerpoint/2010/main" val="6554552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GB" dirty="0"/>
              <a:t>Azure App Service Architecture</a:t>
            </a:r>
          </a:p>
        </p:txBody>
      </p:sp>
      <p:pic>
        <p:nvPicPr>
          <p:cNvPr id="4" name="Picture 3"/>
          <p:cNvPicPr>
            <a:picLocks noChangeAspect="1"/>
          </p:cNvPicPr>
          <p:nvPr/>
        </p:nvPicPr>
        <p:blipFill>
          <a:blip r:embed="rId2"/>
          <a:stretch>
            <a:fillRect/>
          </a:stretch>
        </p:blipFill>
        <p:spPr>
          <a:xfrm>
            <a:off x="961653" y="1625054"/>
            <a:ext cx="5905500" cy="4276725"/>
          </a:xfrm>
          <a:prstGeom prst="rect">
            <a:avLst/>
          </a:prstGeom>
        </p:spPr>
      </p:pic>
      <p:sp>
        <p:nvSpPr>
          <p:cNvPr id="5" name="Rectangle 4"/>
          <p:cNvSpPr/>
          <p:nvPr/>
        </p:nvSpPr>
        <p:spPr>
          <a:xfrm>
            <a:off x="2977877" y="6377582"/>
            <a:ext cx="8424936" cy="369332"/>
          </a:xfrm>
          <a:prstGeom prst="rect">
            <a:avLst/>
          </a:prstGeom>
        </p:spPr>
        <p:txBody>
          <a:bodyPr wrap="square">
            <a:spAutoFit/>
          </a:bodyPr>
          <a:lstStyle/>
          <a:p>
            <a:r>
              <a:rPr lang="en-GB" dirty="0">
                <a:solidFill>
                  <a:srgbClr val="FFFF00"/>
                </a:solidFill>
              </a:rPr>
              <a:t>https://msdn.microsoft.com/en-us/magazine/mt793270.aspx</a:t>
            </a:r>
          </a:p>
        </p:txBody>
      </p:sp>
      <p:sp>
        <p:nvSpPr>
          <p:cNvPr id="6" name="Text Placeholder 5"/>
          <p:cNvSpPr>
            <a:spLocks noGrp="1"/>
          </p:cNvSpPr>
          <p:nvPr>
            <p:ph type="body" sz="quarter" idx="10"/>
          </p:nvPr>
        </p:nvSpPr>
        <p:spPr>
          <a:xfrm>
            <a:off x="7370365" y="1553046"/>
            <a:ext cx="4719465" cy="1920526"/>
          </a:xfrm>
        </p:spPr>
        <p:txBody>
          <a:bodyPr/>
          <a:lstStyle/>
          <a:p>
            <a:r>
              <a:rPr lang="en-GB" sz="2400" dirty="0"/>
              <a:t>The Geo-Master has context about all scale units worldwide</a:t>
            </a:r>
          </a:p>
          <a:p>
            <a:r>
              <a:rPr lang="en-GB" sz="2400" dirty="0"/>
              <a:t>It finds the most suitable scale unit and forwards request to the appropriate scale unit</a:t>
            </a:r>
          </a:p>
        </p:txBody>
      </p:sp>
    </p:spTree>
    <p:extLst>
      <p:ext uri="{BB962C8B-B14F-4D97-AF65-F5344CB8AC3E}">
        <p14:creationId xmlns:p14="http://schemas.microsoft.com/office/powerpoint/2010/main" val="23579072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849463"/>
          </a:xfrm>
        </p:spPr>
        <p:txBody>
          <a:bodyPr/>
          <a:lstStyle/>
          <a:p>
            <a:r>
              <a:rPr lang="en-GB" sz="4800" dirty="0"/>
              <a:t>Scale Units using Virtual Machines</a:t>
            </a:r>
          </a:p>
        </p:txBody>
      </p:sp>
      <p:sp>
        <p:nvSpPr>
          <p:cNvPr id="6" name="TextBox 5"/>
          <p:cNvSpPr txBox="1"/>
          <p:nvPr/>
        </p:nvSpPr>
        <p:spPr>
          <a:xfrm>
            <a:off x="313581" y="1647264"/>
            <a:ext cx="5544616" cy="5253746"/>
          </a:xfrm>
          <a:prstGeom prst="rect">
            <a:avLst/>
          </a:prstGeom>
          <a:no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GB" dirty="0"/>
              <a:t>Imagine a single D1v2 VM instance of your app supports 500 users, which we will bill @~£90 per month</a:t>
            </a:r>
          </a:p>
          <a:p>
            <a:endParaRPr lang="en-GB" dirty="0"/>
          </a:p>
          <a:p>
            <a:r>
              <a:rPr lang="en-GB" dirty="0"/>
              <a:t>So, that is</a:t>
            </a:r>
          </a:p>
          <a:p>
            <a:r>
              <a:rPr lang="en-GB" dirty="0"/>
              <a:t>1x D1v2 instance supports  500 users   @~£90</a:t>
            </a:r>
          </a:p>
          <a:p>
            <a:r>
              <a:rPr lang="en-GB" dirty="0"/>
              <a:t>1x D2v2 instance supports 1,000 users @~£180</a:t>
            </a:r>
          </a:p>
          <a:p>
            <a:r>
              <a:rPr lang="en-GB" dirty="0"/>
              <a:t>1x D3v2 instance supports 2,000 users @~£360</a:t>
            </a:r>
          </a:p>
          <a:p>
            <a:r>
              <a:rPr lang="en-GB" dirty="0"/>
              <a:t>1x D4v2 instance supports 4,000 users @~£720</a:t>
            </a:r>
          </a:p>
          <a:p>
            <a:r>
              <a:rPr lang="en-GB" dirty="0"/>
              <a:t>1x D5v2 instance supports 8,000 users @~£1440</a:t>
            </a:r>
          </a:p>
          <a:p>
            <a:endParaRPr lang="en-GB" dirty="0"/>
          </a:p>
          <a:p>
            <a:r>
              <a:rPr lang="en-GB" dirty="0">
                <a:solidFill>
                  <a:srgbClr val="FFFF00"/>
                </a:solidFill>
              </a:rPr>
              <a:t>So, what the best system for 3,000 users?</a:t>
            </a:r>
          </a:p>
          <a:p>
            <a:r>
              <a:rPr lang="en-GB" dirty="0"/>
              <a:t>3x D2v1 supports 3000 users = ~£540 (100% capacity)?</a:t>
            </a:r>
          </a:p>
          <a:p>
            <a:r>
              <a:rPr lang="en-GB" dirty="0"/>
              <a:t>2x D3v2 supports 4000 users =~£720 (75% capacity)?</a:t>
            </a:r>
          </a:p>
          <a:p>
            <a:endParaRPr lang="en-GB" dirty="0"/>
          </a:p>
        </p:txBody>
      </p:sp>
      <p:sp>
        <p:nvSpPr>
          <p:cNvPr id="3" name="Rectangle 2"/>
          <p:cNvSpPr/>
          <p:nvPr/>
        </p:nvSpPr>
        <p:spPr>
          <a:xfrm>
            <a:off x="6953544" y="1288495"/>
            <a:ext cx="4974432" cy="1569660"/>
          </a:xfrm>
          <a:prstGeom prst="rect">
            <a:avLst/>
          </a:prstGeom>
        </p:spPr>
        <p:txBody>
          <a:bodyPr wrap="square">
            <a:spAutoFit/>
          </a:bodyPr>
          <a:lstStyle/>
          <a:p>
            <a:r>
              <a:rPr lang="en-GB" sz="1600" i="1" dirty="0"/>
              <a:t>D1-5 v2 instances are the latest generation of General Purpose Instances</a:t>
            </a:r>
          </a:p>
          <a:p>
            <a:pPr marL="285750" indent="-285750">
              <a:buFont typeface="Arial" panose="020B0604020202020204" pitchFamily="34" charset="0"/>
              <a:buChar char="•"/>
            </a:pPr>
            <a:r>
              <a:rPr lang="en-GB" sz="1600" i="1" dirty="0"/>
              <a:t>Based on the 2.4 GHz Intel Xeon® E5-2673 v3 (Haswell) processor</a:t>
            </a:r>
          </a:p>
          <a:p>
            <a:pPr marL="285750" indent="-285750">
              <a:buFont typeface="Arial" panose="020B0604020202020204" pitchFamily="34" charset="0"/>
              <a:buChar char="•"/>
            </a:pPr>
            <a:r>
              <a:rPr lang="en-GB" sz="1600" i="1" dirty="0"/>
              <a:t>Offer a powerful combination of CPU, memory and local disk for most production applications</a:t>
            </a:r>
          </a:p>
        </p:txBody>
      </p:sp>
      <p:pic>
        <p:nvPicPr>
          <p:cNvPr id="4" name="Picture 3"/>
          <p:cNvPicPr>
            <a:picLocks noChangeAspect="1"/>
          </p:cNvPicPr>
          <p:nvPr/>
        </p:nvPicPr>
        <p:blipFill>
          <a:blip r:embed="rId3"/>
          <a:stretch>
            <a:fillRect/>
          </a:stretch>
        </p:blipFill>
        <p:spPr>
          <a:xfrm>
            <a:off x="6362254" y="3137222"/>
            <a:ext cx="5860044" cy="2232248"/>
          </a:xfrm>
          <a:prstGeom prst="rect">
            <a:avLst/>
          </a:prstGeom>
        </p:spPr>
      </p:pic>
      <p:sp>
        <p:nvSpPr>
          <p:cNvPr id="5" name="Rectangle 4"/>
          <p:cNvSpPr/>
          <p:nvPr/>
        </p:nvSpPr>
        <p:spPr>
          <a:xfrm>
            <a:off x="7802413" y="5680555"/>
            <a:ext cx="4419884" cy="1015663"/>
          </a:xfrm>
          <a:prstGeom prst="rect">
            <a:avLst/>
          </a:prstGeom>
        </p:spPr>
        <p:txBody>
          <a:bodyPr wrap="square">
            <a:spAutoFit/>
          </a:bodyPr>
          <a:lstStyle/>
          <a:p>
            <a:r>
              <a:rPr lang="en-GB" sz="2000" i="1" dirty="0">
                <a:solidFill>
                  <a:srgbClr val="FFFF00"/>
                </a:solidFill>
              </a:rPr>
              <a:t>Important note </a:t>
            </a:r>
            <a:r>
              <a:rPr lang="en-GB" sz="2000" i="1" dirty="0"/>
              <a:t>– each size doubles, so its an exponential growth. i.e. we don’t have a 12 core machine </a:t>
            </a:r>
            <a:endParaRPr lang="en-GB" sz="2000" dirty="0"/>
          </a:p>
        </p:txBody>
      </p:sp>
      <p:pic>
        <p:nvPicPr>
          <p:cNvPr id="7" name="Picture 6"/>
          <p:cNvPicPr>
            <a:picLocks noChangeAspect="1"/>
          </p:cNvPicPr>
          <p:nvPr/>
        </p:nvPicPr>
        <p:blipFill>
          <a:blip r:embed="rId4"/>
          <a:stretch>
            <a:fillRect/>
          </a:stretch>
        </p:blipFill>
        <p:spPr>
          <a:xfrm>
            <a:off x="5771505" y="5763065"/>
            <a:ext cx="2023906" cy="933153"/>
          </a:xfrm>
          <a:prstGeom prst="rect">
            <a:avLst/>
          </a:prstGeom>
        </p:spPr>
      </p:pic>
    </p:spTree>
    <p:extLst>
      <p:ext uri="{BB962C8B-B14F-4D97-AF65-F5344CB8AC3E}">
        <p14:creationId xmlns:p14="http://schemas.microsoft.com/office/powerpoint/2010/main" val="12400375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31819"/>
            <a:ext cx="11887200" cy="932563"/>
          </a:xfrm>
        </p:spPr>
        <p:txBody>
          <a:bodyPr/>
          <a:lstStyle/>
          <a:p>
            <a:r>
              <a:rPr lang="en-GB" sz="5400" dirty="0"/>
              <a:t>Scale Units and Deployment Stamps</a:t>
            </a:r>
          </a:p>
        </p:txBody>
      </p:sp>
      <p:sp>
        <p:nvSpPr>
          <p:cNvPr id="7" name="TextBox 6"/>
          <p:cNvSpPr txBox="1"/>
          <p:nvPr/>
        </p:nvSpPr>
        <p:spPr>
          <a:xfrm>
            <a:off x="406946" y="5354078"/>
            <a:ext cx="11427916" cy="1446550"/>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Q: A 10 user system costs how much to run in this model ? </a:t>
            </a:r>
          </a:p>
          <a:p>
            <a:pPr>
              <a:lnSpc>
                <a:spcPct val="90000"/>
              </a:lnSpc>
              <a:spcAft>
                <a:spcPts val="600"/>
              </a:spcAft>
            </a:pPr>
            <a:r>
              <a:rPr lang="en-GB" sz="2400" dirty="0">
                <a:gradFill>
                  <a:gsLst>
                    <a:gs pos="2917">
                      <a:schemeClr val="tx1"/>
                    </a:gs>
                    <a:gs pos="30000">
                      <a:schemeClr val="tx1"/>
                    </a:gs>
                  </a:gsLst>
                  <a:lin ang="5400000" scaled="0"/>
                </a:gradFill>
              </a:rPr>
              <a:t>Q: A 1000 user tenant costs how much to run ? </a:t>
            </a:r>
          </a:p>
          <a:p>
            <a:pPr>
              <a:lnSpc>
                <a:spcPct val="90000"/>
              </a:lnSpc>
              <a:spcAft>
                <a:spcPts val="600"/>
              </a:spcAft>
            </a:pPr>
            <a:r>
              <a:rPr lang="en-GB" sz="2400" dirty="0">
                <a:gradFill>
                  <a:gsLst>
                    <a:gs pos="2917">
                      <a:schemeClr val="tx1"/>
                    </a:gs>
                    <a:gs pos="30000">
                      <a:schemeClr val="tx1"/>
                    </a:gs>
                  </a:gsLst>
                  <a:lin ang="5400000" scaled="0"/>
                </a:gradFill>
              </a:rPr>
              <a:t>Q: A 35,000 user tenant costs how much to run ? </a:t>
            </a:r>
          </a:p>
        </p:txBody>
      </p:sp>
      <p:graphicFrame>
        <p:nvGraphicFramePr>
          <p:cNvPr id="11" name="Chart 10"/>
          <p:cNvGraphicFramePr/>
          <p:nvPr>
            <p:extLst>
              <p:ext uri="{D42A27DB-BD31-4B8C-83A1-F6EECF244321}">
                <p14:modId xmlns:p14="http://schemas.microsoft.com/office/powerpoint/2010/main" val="1725066309"/>
              </p:ext>
            </p:extLst>
          </p:nvPr>
        </p:nvGraphicFramePr>
        <p:xfrm>
          <a:off x="3801678" y="1317373"/>
          <a:ext cx="8558273" cy="38164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p:extLst>
              <p:ext uri="{D42A27DB-BD31-4B8C-83A1-F6EECF244321}">
                <p14:modId xmlns:p14="http://schemas.microsoft.com/office/powerpoint/2010/main" val="936199706"/>
              </p:ext>
            </p:extLst>
          </p:nvPr>
        </p:nvGraphicFramePr>
        <p:xfrm>
          <a:off x="406946" y="1337022"/>
          <a:ext cx="3363019" cy="3744416"/>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288255" y="995390"/>
            <a:ext cx="3600400"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Single Server (Scale Up)</a:t>
            </a:r>
          </a:p>
        </p:txBody>
      </p:sp>
      <p:sp>
        <p:nvSpPr>
          <p:cNvPr id="17" name="TextBox 16"/>
          <p:cNvSpPr txBox="1"/>
          <p:nvPr/>
        </p:nvSpPr>
        <p:spPr>
          <a:xfrm>
            <a:off x="4396679" y="976982"/>
            <a:ext cx="7732093"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Stamps / Scale Units + Autoscaling out </a:t>
            </a:r>
          </a:p>
        </p:txBody>
      </p:sp>
      <p:sp>
        <p:nvSpPr>
          <p:cNvPr id="18" name="TextBox 17"/>
          <p:cNvSpPr txBox="1"/>
          <p:nvPr/>
        </p:nvSpPr>
        <p:spPr>
          <a:xfrm>
            <a:off x="406946" y="5354078"/>
            <a:ext cx="11665296" cy="1418850"/>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Q: A 10 user system costs how much to run in this model ? </a:t>
            </a:r>
            <a:r>
              <a:rPr lang="en-GB" sz="1600" dirty="0">
                <a:solidFill>
                  <a:schemeClr val="accent2"/>
                </a:solidFill>
              </a:rPr>
              <a:t>~£90 (Single instance, use the compute resource consolidation pattern to group tenants together onto hardware here, 1 single VM stamp should support 50x10 user tenants).</a:t>
            </a:r>
          </a:p>
          <a:p>
            <a:pPr>
              <a:lnSpc>
                <a:spcPct val="90000"/>
              </a:lnSpc>
              <a:spcAft>
                <a:spcPts val="600"/>
              </a:spcAft>
            </a:pPr>
            <a:r>
              <a:rPr lang="en-GB" dirty="0">
                <a:gradFill>
                  <a:gsLst>
                    <a:gs pos="2917">
                      <a:schemeClr val="tx1"/>
                    </a:gs>
                    <a:gs pos="30000">
                      <a:schemeClr val="tx1"/>
                    </a:gs>
                  </a:gsLst>
                  <a:lin ang="5400000" scaled="0"/>
                </a:gradFill>
              </a:rPr>
              <a:t>Q: A 1000 user tenant costs how much to run ? </a:t>
            </a:r>
            <a:r>
              <a:rPr lang="en-GB" dirty="0">
                <a:solidFill>
                  <a:schemeClr val="accent2"/>
                </a:solidFill>
              </a:rPr>
              <a:t>~£180 (2x VM instance) </a:t>
            </a:r>
            <a:endParaRPr lang="en-GB" dirty="0">
              <a:gradFill>
                <a:gsLst>
                  <a:gs pos="2917">
                    <a:schemeClr val="tx1"/>
                  </a:gs>
                  <a:gs pos="30000">
                    <a:schemeClr val="tx1"/>
                  </a:gs>
                </a:gsLst>
                <a:lin ang="5400000" scaled="0"/>
              </a:gradFill>
            </a:endParaRPr>
          </a:p>
          <a:p>
            <a:pPr>
              <a:lnSpc>
                <a:spcPct val="90000"/>
              </a:lnSpc>
              <a:spcAft>
                <a:spcPts val="600"/>
              </a:spcAft>
            </a:pPr>
            <a:r>
              <a:rPr lang="en-GB" dirty="0">
                <a:gradFill>
                  <a:gsLst>
                    <a:gs pos="2917">
                      <a:schemeClr val="tx1"/>
                    </a:gs>
                    <a:gs pos="30000">
                      <a:schemeClr val="tx1"/>
                    </a:gs>
                  </a:gsLst>
                  <a:lin ang="5400000" scaled="0"/>
                </a:gradFill>
              </a:rPr>
              <a:t>Q: A 35,000 user tenant costs how much to run ? 72 x D1v2 VM or 1x D8V2 VM ? How much are they ?</a:t>
            </a:r>
          </a:p>
        </p:txBody>
      </p:sp>
      <p:sp>
        <p:nvSpPr>
          <p:cNvPr id="20" name="TextBox 19"/>
          <p:cNvSpPr txBox="1"/>
          <p:nvPr/>
        </p:nvSpPr>
        <p:spPr>
          <a:xfrm>
            <a:off x="406946" y="5354078"/>
            <a:ext cx="11665296" cy="1418850"/>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Q: A 10 user system costs how much to run in this model ? </a:t>
            </a:r>
            <a:r>
              <a:rPr lang="en-GB" sz="1600" dirty="0">
                <a:solidFill>
                  <a:schemeClr val="tx2"/>
                </a:solidFill>
              </a:rPr>
              <a:t>~£90 (Single instance, use the compute resource consolidation pattern to group tenants together onto hardware here, 1 single VM stamp should support 50x10 user tenants).</a:t>
            </a:r>
          </a:p>
          <a:p>
            <a:pPr>
              <a:lnSpc>
                <a:spcPct val="90000"/>
              </a:lnSpc>
              <a:spcAft>
                <a:spcPts val="600"/>
              </a:spcAft>
            </a:pPr>
            <a:r>
              <a:rPr lang="en-GB" dirty="0">
                <a:gradFill>
                  <a:gsLst>
                    <a:gs pos="2917">
                      <a:schemeClr val="tx1"/>
                    </a:gs>
                    <a:gs pos="30000">
                      <a:schemeClr val="tx1"/>
                    </a:gs>
                  </a:gsLst>
                  <a:lin ang="5400000" scaled="0"/>
                </a:gradFill>
              </a:rPr>
              <a:t>Q: A 1000 user tenant costs how much to run ? </a:t>
            </a:r>
            <a:r>
              <a:rPr lang="en-GB" dirty="0">
                <a:solidFill>
                  <a:schemeClr val="tx2"/>
                </a:solidFill>
              </a:rPr>
              <a:t>~£180 (2x VM instance) </a:t>
            </a:r>
          </a:p>
          <a:p>
            <a:pPr>
              <a:lnSpc>
                <a:spcPct val="90000"/>
              </a:lnSpc>
              <a:spcAft>
                <a:spcPts val="600"/>
              </a:spcAft>
            </a:pPr>
            <a:r>
              <a:rPr lang="en-GB" dirty="0">
                <a:gradFill>
                  <a:gsLst>
                    <a:gs pos="2917">
                      <a:schemeClr val="tx1"/>
                    </a:gs>
                    <a:gs pos="30000">
                      <a:schemeClr val="tx1"/>
                    </a:gs>
                  </a:gsLst>
                  <a:lin ang="5400000" scaled="0"/>
                </a:gradFill>
              </a:rPr>
              <a:t>Q: A 35,000 user tenant costs how much to run ? </a:t>
            </a:r>
            <a:r>
              <a:rPr lang="en-GB" dirty="0">
                <a:solidFill>
                  <a:schemeClr val="tx2"/>
                </a:solidFill>
              </a:rPr>
              <a:t>72 x D1v2 VM or 3x G5 VM ? How much are they ?</a:t>
            </a:r>
          </a:p>
        </p:txBody>
      </p:sp>
    </p:spTree>
    <p:extLst>
      <p:ext uri="{BB962C8B-B14F-4D97-AF65-F5344CB8AC3E}">
        <p14:creationId xmlns:p14="http://schemas.microsoft.com/office/powerpoint/2010/main" val="18522714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31819"/>
            <a:ext cx="11887200" cy="932563"/>
          </a:xfrm>
        </p:spPr>
        <p:txBody>
          <a:bodyPr/>
          <a:lstStyle/>
          <a:p>
            <a:r>
              <a:rPr lang="en-GB" sz="5400" dirty="0"/>
              <a:t>Using the pricing calculator </a:t>
            </a:r>
          </a:p>
        </p:txBody>
      </p:sp>
      <p:sp>
        <p:nvSpPr>
          <p:cNvPr id="18" name="TextBox 17"/>
          <p:cNvSpPr txBox="1"/>
          <p:nvPr/>
        </p:nvSpPr>
        <p:spPr>
          <a:xfrm>
            <a:off x="406946" y="1120998"/>
            <a:ext cx="11721827" cy="1418850"/>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Q: A 10 user system costs how much to run in this model ? </a:t>
            </a:r>
            <a:r>
              <a:rPr lang="en-GB" sz="1600" dirty="0">
                <a:solidFill>
                  <a:schemeClr val="tx2"/>
                </a:solidFill>
              </a:rPr>
              <a:t>~£90 (Single instance, use the compute resource consolidation pattern to group tenants together onto hardware here, 1 single VM stamp should support 50x10 user tenants).</a:t>
            </a:r>
          </a:p>
          <a:p>
            <a:pPr>
              <a:lnSpc>
                <a:spcPct val="90000"/>
              </a:lnSpc>
              <a:spcAft>
                <a:spcPts val="600"/>
              </a:spcAft>
            </a:pPr>
            <a:r>
              <a:rPr lang="en-GB" dirty="0">
                <a:gradFill>
                  <a:gsLst>
                    <a:gs pos="2917">
                      <a:schemeClr val="tx1"/>
                    </a:gs>
                    <a:gs pos="30000">
                      <a:schemeClr val="tx1"/>
                    </a:gs>
                  </a:gsLst>
                  <a:lin ang="5400000" scaled="0"/>
                </a:gradFill>
              </a:rPr>
              <a:t>Q: A 1000 user tenant costs how much to run ? </a:t>
            </a:r>
            <a:r>
              <a:rPr lang="en-GB" dirty="0">
                <a:solidFill>
                  <a:schemeClr val="tx2"/>
                </a:solidFill>
              </a:rPr>
              <a:t>~£180 (2x VM instance) </a:t>
            </a:r>
          </a:p>
          <a:p>
            <a:pPr>
              <a:lnSpc>
                <a:spcPct val="90000"/>
              </a:lnSpc>
              <a:spcAft>
                <a:spcPts val="600"/>
              </a:spcAft>
            </a:pPr>
            <a:r>
              <a:rPr lang="en-GB" dirty="0">
                <a:gradFill>
                  <a:gsLst>
                    <a:gs pos="2917">
                      <a:schemeClr val="tx1"/>
                    </a:gs>
                    <a:gs pos="30000">
                      <a:schemeClr val="tx1"/>
                    </a:gs>
                  </a:gsLst>
                  <a:lin ang="5400000" scaled="0"/>
                </a:gradFill>
              </a:rPr>
              <a:t>Q: A 35,000 user tenant costs how much to run ? </a:t>
            </a:r>
            <a:r>
              <a:rPr lang="en-GB" dirty="0">
                <a:solidFill>
                  <a:schemeClr val="tx2"/>
                </a:solidFill>
              </a:rPr>
              <a:t>72 x D1v2 VM or 2x G5 VM ? How much are they ?</a:t>
            </a:r>
          </a:p>
        </p:txBody>
      </p:sp>
      <p:sp>
        <p:nvSpPr>
          <p:cNvPr id="3" name="TextBox 2"/>
          <p:cNvSpPr txBox="1"/>
          <p:nvPr/>
        </p:nvSpPr>
        <p:spPr>
          <a:xfrm>
            <a:off x="373275" y="2584401"/>
            <a:ext cx="11743184" cy="4311950"/>
          </a:xfrm>
          <a:prstGeom prst="rect">
            <a:avLst/>
          </a:prstGeom>
          <a:noFill/>
        </p:spPr>
        <p:txBody>
          <a:bodyPr wrap="square" lIns="182880" tIns="146304" rIns="182880" bIns="146304" rtlCol="0">
            <a:spAutoFit/>
          </a:bodyPr>
          <a:lstStyle/>
          <a:p>
            <a:pPr>
              <a:lnSpc>
                <a:spcPct val="90000"/>
              </a:lnSpc>
              <a:spcAft>
                <a:spcPts val="600"/>
              </a:spcAft>
            </a:pPr>
            <a:r>
              <a:rPr lang="en-GB" sz="2400" dirty="0">
                <a:solidFill>
                  <a:schemeClr val="bg2"/>
                </a:solidFill>
              </a:rPr>
              <a:t>Compute only pricing (not network or storage, but those costs are trivial).</a:t>
            </a: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r>
              <a:rPr lang="en-GB" sz="2400" dirty="0">
                <a:gradFill>
                  <a:gsLst>
                    <a:gs pos="2917">
                      <a:schemeClr val="tx1"/>
                    </a:gs>
                    <a:gs pos="30000">
                      <a:schemeClr val="tx1"/>
                    </a:gs>
                  </a:gsLst>
                  <a:lin ang="5400000" scaled="0"/>
                </a:gradFill>
              </a:rPr>
              <a:t>10 User tenant = 1 x D1v2 = £90.39/month </a:t>
            </a:r>
            <a:r>
              <a:rPr lang="en-GB" sz="2400" b="1" dirty="0">
                <a:solidFill>
                  <a:srgbClr val="FF0000"/>
                </a:solidFill>
              </a:rPr>
              <a:t>/ 50 	</a:t>
            </a:r>
            <a:r>
              <a:rPr lang="en-GB" sz="2400" dirty="0">
                <a:gradFill>
                  <a:gsLst>
                    <a:gs pos="2917">
                      <a:schemeClr val="tx1"/>
                    </a:gs>
                    <a:gs pos="30000">
                      <a:schemeClr val="tx1"/>
                    </a:gs>
                  </a:gsLst>
                  <a:lin ang="5400000" scaled="0"/>
                </a:gradFill>
              </a:rPr>
              <a:t>= £1.80 per 10 user tenant</a:t>
            </a:r>
          </a:p>
          <a:p>
            <a:pPr>
              <a:lnSpc>
                <a:spcPct val="90000"/>
              </a:lnSpc>
              <a:spcAft>
                <a:spcPts val="600"/>
              </a:spcAft>
            </a:pPr>
            <a:r>
              <a:rPr lang="en-GB" sz="2400" dirty="0">
                <a:gradFill>
                  <a:gsLst>
                    <a:gs pos="2917">
                      <a:schemeClr val="tx1"/>
                    </a:gs>
                    <a:gs pos="30000">
                      <a:schemeClr val="tx1"/>
                    </a:gs>
                  </a:gsLst>
                  <a:lin ang="5400000" scaled="0"/>
                </a:gradFill>
              </a:rPr>
              <a:t>1000 User tenant = 2 x D1v2 = £180.77 / month = £180 per 1000 user tenant</a:t>
            </a:r>
          </a:p>
          <a:p>
            <a:pPr>
              <a:lnSpc>
                <a:spcPct val="90000"/>
              </a:lnSpc>
              <a:spcAft>
                <a:spcPts val="600"/>
              </a:spcAft>
            </a:pPr>
            <a:endParaRPr lang="en-GB" sz="2400" dirty="0">
              <a:gradFill>
                <a:gsLst>
                  <a:gs pos="2917">
                    <a:schemeClr val="tx1"/>
                  </a:gs>
                  <a:gs pos="30000">
                    <a:schemeClr val="tx1"/>
                  </a:gs>
                </a:gsLst>
                <a:lin ang="5400000" scaled="0"/>
              </a:gradFill>
            </a:endParaRPr>
          </a:p>
          <a:p>
            <a:pPr>
              <a:lnSpc>
                <a:spcPct val="90000"/>
              </a:lnSpc>
              <a:spcAft>
                <a:spcPts val="600"/>
              </a:spcAft>
            </a:pPr>
            <a:r>
              <a:rPr lang="en-GB" sz="2400" dirty="0">
                <a:gradFill>
                  <a:gsLst>
                    <a:gs pos="2917">
                      <a:schemeClr val="tx1"/>
                    </a:gs>
                    <a:gs pos="30000">
                      <a:schemeClr val="tx1"/>
                    </a:gs>
                  </a:gsLst>
                  <a:lin ang="5400000" scaled="0"/>
                </a:gradFill>
              </a:rPr>
              <a:t>35,000 User tenant = Either :- </a:t>
            </a:r>
          </a:p>
          <a:p>
            <a:pPr>
              <a:lnSpc>
                <a:spcPct val="90000"/>
              </a:lnSpc>
              <a:spcAft>
                <a:spcPts val="600"/>
              </a:spcAft>
            </a:pPr>
            <a:r>
              <a:rPr lang="en-GB" sz="2400" dirty="0">
                <a:gradFill>
                  <a:gsLst>
                    <a:gs pos="2917">
                      <a:schemeClr val="tx1"/>
                    </a:gs>
                    <a:gs pos="30000">
                      <a:schemeClr val="tx1"/>
                    </a:gs>
                  </a:gsLst>
                  <a:lin ang="5400000" scaled="0"/>
                </a:gradFill>
              </a:rPr>
              <a:t>72	x D1v2 = £6,507 / month / 1		 = £6,507 per 1000 user tenant</a:t>
            </a:r>
          </a:p>
          <a:p>
            <a:pPr>
              <a:lnSpc>
                <a:spcPct val="90000"/>
              </a:lnSpc>
              <a:spcAft>
                <a:spcPts val="600"/>
              </a:spcAft>
            </a:pPr>
            <a:r>
              <a:rPr lang="en-GB" sz="2400" dirty="0">
                <a:gradFill>
                  <a:gsLst>
                    <a:gs pos="2917">
                      <a:schemeClr val="tx1"/>
                    </a:gs>
                    <a:gs pos="30000">
                      <a:schemeClr val="tx1"/>
                    </a:gs>
                  </a:gsLst>
                  <a:lin ang="5400000" scaled="0"/>
                </a:gradFill>
              </a:rPr>
              <a:t>3	x G5 	 = £18,465 / month			 = £18,465 per 35,000 user tenant</a:t>
            </a:r>
          </a:p>
          <a:p>
            <a:pPr algn="ctr">
              <a:lnSpc>
                <a:spcPct val="90000"/>
              </a:lnSpc>
              <a:spcAft>
                <a:spcPts val="600"/>
              </a:spcAft>
            </a:pPr>
            <a:r>
              <a:rPr lang="en-GB" sz="2400" b="1" dirty="0">
                <a:solidFill>
                  <a:srgbClr val="FFFF00"/>
                </a:solidFill>
              </a:rPr>
              <a:t>So you can save 2/3 on your compute costs by taking this approach,</a:t>
            </a:r>
          </a:p>
          <a:p>
            <a:pPr algn="ctr">
              <a:lnSpc>
                <a:spcPct val="90000"/>
              </a:lnSpc>
              <a:spcAft>
                <a:spcPts val="600"/>
              </a:spcAft>
            </a:pPr>
            <a:r>
              <a:rPr lang="en-GB" sz="2400" b="1" dirty="0">
                <a:solidFill>
                  <a:srgbClr val="FFFF00"/>
                </a:solidFill>
              </a:rPr>
              <a:t>if your app will chunk down</a:t>
            </a:r>
          </a:p>
        </p:txBody>
      </p:sp>
    </p:spTree>
    <p:extLst>
      <p:ext uri="{BB962C8B-B14F-4D97-AF65-F5344CB8AC3E}">
        <p14:creationId xmlns:p14="http://schemas.microsoft.com/office/powerpoint/2010/main" val="18994012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4"/>
          <a:srcRect l="24231" r="22757"/>
          <a:stretch/>
        </p:blipFill>
        <p:spPr>
          <a:xfrm>
            <a:off x="6117684" y="31128"/>
            <a:ext cx="6869305" cy="6994526"/>
          </a:xfrm>
          <a:prstGeom prst="rect">
            <a:avLst/>
          </a:prstGeom>
        </p:spPr>
      </p:pic>
      <p:sp>
        <p:nvSpPr>
          <p:cNvPr id="2" name="Title 1"/>
          <p:cNvSpPr>
            <a:spLocks noGrp="1"/>
          </p:cNvSpPr>
          <p:nvPr>
            <p:ph type="title"/>
          </p:nvPr>
        </p:nvSpPr>
        <p:spPr>
          <a:xfrm>
            <a:off x="385589" y="688950"/>
            <a:ext cx="4248472" cy="2736303"/>
          </a:xfrm>
          <a:solidFill>
            <a:srgbClr val="002050">
              <a:alpha val="75000"/>
            </a:srgbClr>
          </a:solidFill>
        </p:spPr>
        <p:txBody>
          <a:bodyPr vert="horz" wrap="square" lIns="146304" tIns="91440" rIns="146304" bIns="91440" rtlCol="0" anchor="t" anchorCtr="0">
            <a:noAutofit/>
          </a:bodyPr>
          <a:lstStyle/>
          <a:p>
            <a:r>
              <a:rPr lang="en-GB" sz="4400" dirty="0">
                <a:solidFill>
                  <a:schemeClr val="tx1"/>
                </a:solidFill>
              </a:rPr>
              <a:t>Introduction and Housekeeping</a:t>
            </a:r>
            <a:br>
              <a:rPr lang="en-GB" sz="2800" dirty="0">
                <a:solidFill>
                  <a:schemeClr val="tx1"/>
                </a:solidFill>
              </a:rPr>
            </a:br>
            <a:br>
              <a:rPr lang="en-GB" sz="2800" dirty="0">
                <a:solidFill>
                  <a:schemeClr val="tx1"/>
                </a:solidFill>
              </a:rPr>
            </a:br>
            <a:r>
              <a:rPr lang="en-US" sz="2800" dirty="0">
                <a:solidFill>
                  <a:schemeClr val="tx1"/>
                </a:solidFill>
              </a:rPr>
              <a:t>Welcome to Microsoft UK, </a:t>
            </a:r>
            <a:br>
              <a:rPr lang="en-US" sz="2800" dirty="0">
                <a:solidFill>
                  <a:schemeClr val="tx1"/>
                </a:solidFill>
              </a:rPr>
            </a:br>
            <a:r>
              <a:rPr lang="en-US" sz="2800" dirty="0">
                <a:solidFill>
                  <a:schemeClr val="tx1"/>
                </a:solidFill>
              </a:rPr>
              <a:t>2 Kingdom Street</a:t>
            </a:r>
          </a:p>
        </p:txBody>
      </p:sp>
      <p:sp>
        <p:nvSpPr>
          <p:cNvPr id="3" name="Rectangle 2"/>
          <p:cNvSpPr/>
          <p:nvPr/>
        </p:nvSpPr>
        <p:spPr>
          <a:xfrm>
            <a:off x="385589" y="3929310"/>
            <a:ext cx="6216650" cy="2677656"/>
          </a:xfrm>
          <a:prstGeom prst="rect">
            <a:avLst/>
          </a:prstGeom>
        </p:spPr>
        <p:txBody>
          <a:bodyPr>
            <a:spAutoFit/>
          </a:bodyPr>
          <a:lstStyle/>
          <a:p>
            <a:pPr marL="514350" indent="-514350">
              <a:buFont typeface="Arial" panose="020B0604020202020204" pitchFamily="34" charset="0"/>
              <a:buChar char="•"/>
            </a:pPr>
            <a:r>
              <a:rPr lang="en-GB" sz="2400" dirty="0"/>
              <a:t>Fire Alarms </a:t>
            </a:r>
          </a:p>
          <a:p>
            <a:pPr marL="514350" indent="-514350">
              <a:buFont typeface="Arial" panose="020B0604020202020204" pitchFamily="34" charset="0"/>
              <a:buChar char="•"/>
            </a:pPr>
            <a:endParaRPr lang="en-GB" sz="2400" dirty="0"/>
          </a:p>
          <a:p>
            <a:pPr marL="514350" indent="-514350">
              <a:buFont typeface="Arial" panose="020B0604020202020204" pitchFamily="34" charset="0"/>
              <a:buChar char="•"/>
            </a:pPr>
            <a:r>
              <a:rPr lang="en-GB" sz="2400" dirty="0"/>
              <a:t>Emergency Exits</a:t>
            </a:r>
          </a:p>
          <a:p>
            <a:pPr marL="514350" indent="-514350">
              <a:buFont typeface="Arial" panose="020B0604020202020204" pitchFamily="34" charset="0"/>
              <a:buChar char="•"/>
            </a:pPr>
            <a:endParaRPr lang="en-GB" sz="2400" dirty="0"/>
          </a:p>
          <a:p>
            <a:pPr marL="514350" indent="-514350">
              <a:buFont typeface="Arial" panose="020B0604020202020204" pitchFamily="34" charset="0"/>
              <a:buChar char="•"/>
            </a:pPr>
            <a:r>
              <a:rPr lang="en-GB" sz="2400" dirty="0"/>
              <a:t>Toilets</a:t>
            </a:r>
          </a:p>
          <a:p>
            <a:pPr marL="514350" indent="-514350">
              <a:buFont typeface="Arial" panose="020B0604020202020204" pitchFamily="34" charset="0"/>
              <a:buChar char="•"/>
            </a:pPr>
            <a:endParaRPr lang="en-GB" sz="2400" dirty="0"/>
          </a:p>
          <a:p>
            <a:pPr marL="514350" indent="-514350">
              <a:buFont typeface="Arial" panose="020B0604020202020204" pitchFamily="34" charset="0"/>
              <a:buChar char="•"/>
            </a:pPr>
            <a:r>
              <a:rPr lang="en-GB" sz="2400" dirty="0"/>
              <a:t>Lunch and Dietary Requirements</a:t>
            </a:r>
          </a:p>
        </p:txBody>
      </p:sp>
    </p:spTree>
    <p:extLst>
      <p:ext uri="{BB962C8B-B14F-4D97-AF65-F5344CB8AC3E}">
        <p14:creationId xmlns:p14="http://schemas.microsoft.com/office/powerpoint/2010/main" val="135814462"/>
      </p:ext>
    </p:extLst>
  </p:cSld>
  <p:clrMapOvr>
    <a:overrideClrMapping bg1="dk1" tx1="lt1" bg2="dk2" tx2="lt2" accent1="accent1" accent2="accent2" accent3="accent3" accent4="accent4" accent5="accent5" accent6="accent6" hlink="hlink" folHlink="folHlink"/>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17684" y="-31130"/>
            <a:ext cx="6869305" cy="6994526"/>
          </a:xfrm>
          <a:prstGeom prst="rect">
            <a:avLst/>
          </a:prstGeom>
        </p:spPr>
      </p:pic>
      <p:sp>
        <p:nvSpPr>
          <p:cNvPr id="2" name="Title 1"/>
          <p:cNvSpPr>
            <a:spLocks noGrp="1"/>
          </p:cNvSpPr>
          <p:nvPr>
            <p:ph type="title"/>
          </p:nvPr>
        </p:nvSpPr>
        <p:spPr>
          <a:xfrm>
            <a:off x="313581" y="832966"/>
            <a:ext cx="7056784" cy="5256584"/>
          </a:xfrm>
          <a:solidFill>
            <a:srgbClr val="002050">
              <a:alpha val="75000"/>
            </a:srgbClr>
          </a:solidFill>
        </p:spPr>
        <p:txBody>
          <a:bodyPr vert="horz" wrap="square" lIns="146304" tIns="91440" rIns="146304" bIns="91440" rtlCol="0" anchor="t" anchorCtr="0">
            <a:noAutofit/>
          </a:bodyPr>
          <a:lstStyle/>
          <a:p>
            <a:r>
              <a:rPr lang="en-GB" sz="8800" dirty="0">
                <a:solidFill>
                  <a:schemeClr val="tx1"/>
                </a:solidFill>
              </a:rPr>
              <a:t>Microservices</a:t>
            </a:r>
            <a:br>
              <a:rPr lang="en-GB" dirty="0">
                <a:solidFill>
                  <a:schemeClr val="tx1"/>
                </a:solidFill>
              </a:rPr>
            </a:br>
            <a:br>
              <a:rPr lang="en-GB" dirty="0">
                <a:solidFill>
                  <a:schemeClr val="tx1"/>
                </a:solidFill>
              </a:rPr>
            </a:br>
            <a:r>
              <a:rPr lang="en-GB" sz="4800" dirty="0">
                <a:solidFill>
                  <a:schemeClr val="tx1"/>
                </a:solidFill>
              </a:rPr>
              <a:t>What about Azure Service Fabric and containers? </a:t>
            </a:r>
            <a:br>
              <a:rPr lang="en-GB" dirty="0">
                <a:solidFill>
                  <a:schemeClr val="tx1"/>
                </a:solidFill>
              </a:rPr>
            </a:br>
            <a:br>
              <a:rPr lang="en-GB" dirty="0">
                <a:solidFill>
                  <a:schemeClr val="tx1"/>
                </a:solidFill>
              </a:rPr>
            </a:br>
            <a:endParaRPr lang="en-US" sz="3200" dirty="0">
              <a:solidFill>
                <a:schemeClr val="tx1"/>
              </a:solidFill>
            </a:endParaRPr>
          </a:p>
        </p:txBody>
      </p:sp>
    </p:spTree>
    <p:extLst>
      <p:ext uri="{BB962C8B-B14F-4D97-AF65-F5344CB8AC3E}">
        <p14:creationId xmlns:p14="http://schemas.microsoft.com/office/powerpoint/2010/main" val="24630407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Service Fabric?</a:t>
            </a:r>
          </a:p>
        </p:txBody>
      </p:sp>
      <p:sp>
        <p:nvSpPr>
          <p:cNvPr id="2" name="Text Placeholder 1"/>
          <p:cNvSpPr>
            <a:spLocks noGrp="1"/>
          </p:cNvSpPr>
          <p:nvPr>
            <p:ph type="body" sz="quarter" idx="10"/>
          </p:nvPr>
        </p:nvSpPr>
        <p:spPr>
          <a:xfrm>
            <a:off x="274638" y="1212850"/>
            <a:ext cx="11887200" cy="5322676"/>
          </a:xfrm>
        </p:spPr>
        <p:txBody>
          <a:bodyPr/>
          <a:lstStyle/>
          <a:p>
            <a:pPr marL="457200" indent="-457200">
              <a:buFont typeface="Arial" panose="020B0604020202020204" pitchFamily="34" charset="0"/>
              <a:buChar char="•"/>
            </a:pPr>
            <a:r>
              <a:rPr lang="en-US" sz="3442" dirty="0"/>
              <a:t>Clustering – Create a pool of resources</a:t>
            </a:r>
          </a:p>
          <a:p>
            <a:pPr marL="457200" indent="-457200">
              <a:buFont typeface="Arial" panose="020B0604020202020204" pitchFamily="34" charset="0"/>
              <a:buChar char="•"/>
            </a:pPr>
            <a:r>
              <a:rPr lang="en-US" sz="3442" dirty="0"/>
              <a:t>Hosting &amp; Environment Abstraction – Run your workloads</a:t>
            </a:r>
          </a:p>
          <a:p>
            <a:pPr marL="457200" indent="-457200">
              <a:buFont typeface="Arial" panose="020B0604020202020204" pitchFamily="34" charset="0"/>
              <a:buChar char="•"/>
            </a:pPr>
            <a:r>
              <a:rPr lang="en-US" sz="3442" dirty="0"/>
              <a:t>High Availability – Detect and React to Failures</a:t>
            </a:r>
          </a:p>
          <a:p>
            <a:pPr marL="457200" indent="-457200">
              <a:buFont typeface="Arial" panose="020B0604020202020204" pitchFamily="34" charset="0"/>
              <a:buChar char="•"/>
            </a:pPr>
            <a:r>
              <a:rPr lang="en-US" sz="3442" dirty="0"/>
              <a:t>Orchestration – Manage desired state configuration</a:t>
            </a:r>
          </a:p>
          <a:p>
            <a:pPr marL="457200" indent="-457200">
              <a:buFont typeface="Arial" panose="020B0604020202020204" pitchFamily="34" charset="0"/>
              <a:buChar char="•"/>
            </a:pPr>
            <a:r>
              <a:rPr lang="en-US" sz="3442" dirty="0"/>
              <a:t>Management – Upgrades and Health monitoring</a:t>
            </a:r>
          </a:p>
          <a:p>
            <a:pPr marL="457200" indent="-457200">
              <a:buFont typeface="Arial" panose="020B0604020202020204" pitchFamily="34" charset="0"/>
              <a:buChar char="•"/>
            </a:pPr>
            <a:r>
              <a:rPr lang="en-US" sz="3442" dirty="0"/>
              <a:t>Programming Model – Microservices Application Platform</a:t>
            </a:r>
          </a:p>
          <a:p>
            <a:pPr marL="457200" indent="-457200">
              <a:buFont typeface="Arial" panose="020B0604020202020204" pitchFamily="34" charset="0"/>
              <a:buChar char="•"/>
            </a:pPr>
            <a:r>
              <a:rPr lang="en-US" sz="3442" dirty="0"/>
              <a:t>Reliability &amp; Latency – Support for Stateful workloads</a:t>
            </a:r>
          </a:p>
          <a:p>
            <a:pPr marL="457200" indent="-457200">
              <a:buFont typeface="Arial" panose="020B0604020202020204" pitchFamily="34" charset="0"/>
              <a:buChar char="•"/>
            </a:pPr>
            <a:r>
              <a:rPr lang="en-US" sz="3442" dirty="0"/>
              <a:t>Integrated Solution – Necessary tools already integrated</a:t>
            </a:r>
          </a:p>
          <a:p>
            <a:pPr marL="457200" indent="-457200">
              <a:buFont typeface="Arial" panose="020B0604020202020204" pitchFamily="34" charset="0"/>
              <a:buChar char="•"/>
            </a:pPr>
            <a:r>
              <a:rPr lang="en-US" sz="3442" dirty="0"/>
              <a:t>Battle Hardened – Technology has been in use for ~10yrs</a:t>
            </a:r>
          </a:p>
        </p:txBody>
      </p:sp>
    </p:spTree>
    <p:extLst>
      <p:ext uri="{BB962C8B-B14F-4D97-AF65-F5344CB8AC3E}">
        <p14:creationId xmlns:p14="http://schemas.microsoft.com/office/powerpoint/2010/main" val="6435620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91689" y="2148741"/>
            <a:ext cx="4401172" cy="2277433"/>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4586" rIns="0" bIns="44586" numCol="1" rtlCol="0" anchor="ctr" anchorCtr="0" compatLnSpc="1">
            <a:prstTxWarp prst="textNoShape">
              <a:avLst/>
            </a:prstTxWarp>
          </a:bodyPr>
          <a:lstStyle/>
          <a:p>
            <a:pPr algn="ctr" defTabSz="891459" fontAlgn="base">
              <a:spcBef>
                <a:spcPct val="0"/>
              </a:spcBef>
              <a:spcAft>
                <a:spcPct val="0"/>
              </a:spcAft>
            </a:pPr>
            <a:endParaRPr lang="en-US" sz="1912" dirty="0">
              <a:gradFill>
                <a:gsLst>
                  <a:gs pos="0">
                    <a:srgbClr val="FFFFFF"/>
                  </a:gs>
                  <a:gs pos="100000">
                    <a:srgbClr val="FFFFFF"/>
                  </a:gs>
                </a:gsLst>
                <a:lin ang="5400000" scaled="0"/>
              </a:gradFill>
              <a:latin typeface="Segoe UI"/>
            </a:endParaRPr>
          </a:p>
        </p:txBody>
      </p:sp>
      <p:pic>
        <p:nvPicPr>
          <p:cNvPr id="3" name="Picture 2"/>
          <p:cNvPicPr>
            <a:picLocks noChangeAspect="1"/>
          </p:cNvPicPr>
          <p:nvPr/>
        </p:nvPicPr>
        <p:blipFill>
          <a:blip r:embed="rId3"/>
          <a:stretch>
            <a:fillRect/>
          </a:stretch>
        </p:blipFill>
        <p:spPr>
          <a:xfrm>
            <a:off x="1117820" y="2143731"/>
            <a:ext cx="4446611" cy="2287451"/>
          </a:xfrm>
          <a:prstGeom prst="rect">
            <a:avLst/>
          </a:prstGeom>
        </p:spPr>
      </p:pic>
      <p:sp>
        <p:nvSpPr>
          <p:cNvPr id="4" name="Rectangle 3"/>
          <p:cNvSpPr/>
          <p:nvPr/>
        </p:nvSpPr>
        <p:spPr>
          <a:xfrm>
            <a:off x="3084665" y="1426163"/>
            <a:ext cx="630301" cy="386581"/>
          </a:xfrm>
          <a:prstGeom prst="rect">
            <a:avLst/>
          </a:prstGeom>
        </p:spPr>
        <p:txBody>
          <a:bodyPr wrap="none">
            <a:spAutoFit/>
          </a:bodyPr>
          <a:lstStyle/>
          <a:p>
            <a:pPr algn="ctr" defTabSz="874182"/>
            <a:r>
              <a:rPr lang="en-US" sz="1912" b="1" dirty="0">
                <a:latin typeface="Segoe UI Light"/>
                <a:cs typeface="Segoe UI" panose="020B0502040204020203" pitchFamily="34" charset="0"/>
              </a:rPr>
              <a:t>VMs</a:t>
            </a:r>
            <a:endParaRPr lang="en-US" sz="1530" dirty="0">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4"/>
          <a:stretch>
            <a:fillRect/>
          </a:stretch>
        </p:blipFill>
        <p:spPr>
          <a:xfrm>
            <a:off x="7016017" y="2286164"/>
            <a:ext cx="4184160" cy="2040715"/>
          </a:xfrm>
          <a:prstGeom prst="rect">
            <a:avLst/>
          </a:prstGeom>
        </p:spPr>
      </p:pic>
      <p:sp>
        <p:nvSpPr>
          <p:cNvPr id="7" name="Rectangle 6"/>
          <p:cNvSpPr/>
          <p:nvPr/>
        </p:nvSpPr>
        <p:spPr>
          <a:xfrm>
            <a:off x="7965492" y="1426163"/>
            <a:ext cx="2253566" cy="386581"/>
          </a:xfrm>
          <a:prstGeom prst="rect">
            <a:avLst/>
          </a:prstGeom>
        </p:spPr>
        <p:txBody>
          <a:bodyPr wrap="none">
            <a:spAutoFit/>
          </a:bodyPr>
          <a:lstStyle/>
          <a:p>
            <a:pPr algn="ctr" defTabSz="874182"/>
            <a:r>
              <a:rPr lang="en-US" sz="1912" b="1" dirty="0">
                <a:latin typeface="Segoe UI Light"/>
                <a:cs typeface="Segoe UI" panose="020B0502040204020203" pitchFamily="34" charset="0"/>
              </a:rPr>
              <a:t>Azure Service Fabric</a:t>
            </a:r>
          </a:p>
        </p:txBody>
      </p:sp>
      <p:cxnSp>
        <p:nvCxnSpPr>
          <p:cNvPr id="9" name="Straight Connector 8"/>
          <p:cNvCxnSpPr/>
          <p:nvPr/>
        </p:nvCxnSpPr>
        <p:spPr>
          <a:xfrm flipH="1">
            <a:off x="6231926" y="1606726"/>
            <a:ext cx="13712" cy="431931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3"/>
          <p:cNvSpPr txBox="1">
            <a:spLocks/>
          </p:cNvSpPr>
          <p:nvPr/>
        </p:nvSpPr>
        <p:spPr>
          <a:xfrm>
            <a:off x="869481" y="4357268"/>
            <a:ext cx="4984211" cy="2007672"/>
          </a:xfrm>
          <a:prstGeom prst="rect">
            <a:avLst/>
          </a:prstGeom>
        </p:spPr>
        <p:txBody>
          <a:bodyPr vert="horz" lIns="85701" tIns="42849" rIns="85701" bIns="42849"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7090" lvl="1" indent="-218545" defTabSz="874182">
              <a:buFont typeface="Arial" panose="020B0604020202020204" pitchFamily="34" charset="0"/>
              <a:buChar char="•"/>
            </a:pPr>
            <a:r>
              <a:rPr lang="en-US" sz="1912" dirty="0">
                <a:latin typeface="Segoe UI Light"/>
              </a:rPr>
              <a:t>1 service instance per VM</a:t>
            </a:r>
          </a:p>
          <a:p>
            <a:pPr marL="437090" lvl="1" indent="-218545" defTabSz="874182">
              <a:buFont typeface="Arial" panose="020B0604020202020204" pitchFamily="34" charset="0"/>
              <a:buChar char="•"/>
            </a:pPr>
            <a:r>
              <a:rPr lang="en-US" sz="1912" dirty="0">
                <a:latin typeface="Segoe UI Light"/>
              </a:rPr>
              <a:t>Slower deployment &amp; upgrades</a:t>
            </a:r>
          </a:p>
          <a:p>
            <a:pPr marL="437090" lvl="1" indent="-218545" defTabSz="874182">
              <a:buFont typeface="Arial" panose="020B0604020202020204" pitchFamily="34" charset="0"/>
              <a:buChar char="•"/>
            </a:pPr>
            <a:r>
              <a:rPr lang="en-US" sz="1912" dirty="0">
                <a:latin typeface="Segoe UI Light"/>
              </a:rPr>
              <a:t>Slower scaling of roles up/down</a:t>
            </a:r>
          </a:p>
        </p:txBody>
      </p:sp>
      <p:sp>
        <p:nvSpPr>
          <p:cNvPr id="8" name="Text Placeholder 3"/>
          <p:cNvSpPr txBox="1">
            <a:spLocks/>
          </p:cNvSpPr>
          <p:nvPr/>
        </p:nvSpPr>
        <p:spPr>
          <a:xfrm>
            <a:off x="6581741" y="4362665"/>
            <a:ext cx="5043534" cy="2007672"/>
          </a:xfrm>
          <a:prstGeom prst="rect">
            <a:avLst/>
          </a:prstGeom>
        </p:spPr>
        <p:txBody>
          <a:bodyPr vert="horz" lIns="85701" tIns="42849" rIns="85701" bIns="42849" rtlCol="0" anchor="ctr"/>
          <a:lstStyle>
            <a:defPPr>
              <a:defRPr lang="en-US"/>
            </a:defPPr>
            <a:lvl1pPr>
              <a:defRPr sz="1200">
                <a:solidFill>
                  <a:schemeClr val="tx1">
                    <a:tint val="75000"/>
                  </a:schemeClr>
                </a:solidFill>
              </a:defRPr>
            </a:lvl1pPr>
            <a:lvl2pPr lvl="1" indent="-228600">
              <a:buFont typeface="Arial" panose="020B0604020202020204" pitchFamily="34" charset="0"/>
              <a:buChar char="•"/>
              <a:defRPr sz="2000">
                <a:solidFill>
                  <a:schemeClr val="bg1"/>
                </a:solidFill>
                <a:latin typeface="+mj-lt"/>
              </a:defRPr>
            </a:lvl2pPr>
          </a:lstStyle>
          <a:p>
            <a:pPr marL="437090" lvl="1" indent="-218545" defTabSz="874182"/>
            <a:r>
              <a:rPr lang="en-US" sz="1912" dirty="0">
                <a:solidFill>
                  <a:schemeClr val="tx1"/>
                </a:solidFill>
              </a:rPr>
              <a:t>Many microservices per VM</a:t>
            </a:r>
          </a:p>
          <a:p>
            <a:pPr marL="437090" lvl="1" indent="-218545" defTabSz="874182"/>
            <a:r>
              <a:rPr lang="en-US" sz="1912" dirty="0">
                <a:solidFill>
                  <a:schemeClr val="tx1"/>
                </a:solidFill>
              </a:rPr>
              <a:t>Fast deployment &amp; upgrades</a:t>
            </a:r>
          </a:p>
          <a:p>
            <a:pPr marL="437090" lvl="1" indent="-218545" defTabSz="874182"/>
            <a:r>
              <a:rPr lang="en-US" sz="1912" dirty="0">
                <a:solidFill>
                  <a:schemeClr val="tx1"/>
                </a:solidFill>
              </a:rPr>
              <a:t>Fast scaling in/out of microservices</a:t>
            </a:r>
          </a:p>
        </p:txBody>
      </p:sp>
      <p:sp>
        <p:nvSpPr>
          <p:cNvPr id="10" name="Title 9"/>
          <p:cNvSpPr>
            <a:spLocks noGrp="1"/>
          </p:cNvSpPr>
          <p:nvPr>
            <p:ph type="title"/>
          </p:nvPr>
        </p:nvSpPr>
        <p:spPr/>
        <p:txBody>
          <a:bodyPr/>
          <a:lstStyle/>
          <a:p>
            <a:pPr algn="ctr"/>
            <a:r>
              <a:rPr lang="en-US" dirty="0"/>
              <a:t>VMs vs Service Fabric – VM Density</a:t>
            </a:r>
          </a:p>
        </p:txBody>
      </p:sp>
    </p:spTree>
    <p:extLst>
      <p:ext uri="{BB962C8B-B14F-4D97-AF65-F5344CB8AC3E}">
        <p14:creationId xmlns:p14="http://schemas.microsoft.com/office/powerpoint/2010/main" val="1936208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85811" y="2413119"/>
            <a:ext cx="712599" cy="821829"/>
          </a:xfrm>
          <a:prstGeom prst="rect">
            <a:avLst/>
          </a:prstGeom>
        </p:spPr>
      </p:pic>
      <p:grpSp>
        <p:nvGrpSpPr>
          <p:cNvPr id="12" name="Group 11"/>
          <p:cNvGrpSpPr/>
          <p:nvPr/>
        </p:nvGrpSpPr>
        <p:grpSpPr>
          <a:xfrm>
            <a:off x="2193566" y="2327178"/>
            <a:ext cx="1422522" cy="933489"/>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4000496" y="2097973"/>
            <a:ext cx="2471720" cy="1391898"/>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9978137" y="2010204"/>
            <a:ext cx="1567439" cy="1567439"/>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389468" y="495826"/>
            <a:ext cx="11757242" cy="860104"/>
          </a:xfrm>
        </p:spPr>
        <p:txBody>
          <a:bodyPr/>
          <a:lstStyle/>
          <a:p>
            <a:r>
              <a:rPr lang="en-US" sz="4590" b="1" dirty="0">
                <a:solidFill>
                  <a:schemeClr val="tx2"/>
                </a:solidFill>
              </a:rPr>
              <a:t>Stop anywhere </a:t>
            </a:r>
            <a:r>
              <a:rPr lang="en-US" sz="4590" dirty="0">
                <a:solidFill>
                  <a:schemeClr val="tx1"/>
                </a:solidFill>
              </a:rPr>
              <a:t>when migrating to microservices</a:t>
            </a:r>
          </a:p>
        </p:txBody>
      </p:sp>
      <p:sp>
        <p:nvSpPr>
          <p:cNvPr id="11" name="Arrow: Right 10"/>
          <p:cNvSpPr/>
          <p:nvPr/>
        </p:nvSpPr>
        <p:spPr bwMode="auto">
          <a:xfrm>
            <a:off x="1570379" y="2652284"/>
            <a:ext cx="444712" cy="410915"/>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pPr>
            <a:endParaRPr lang="en-US" sz="1875" dirty="0">
              <a:gradFill>
                <a:gsLst>
                  <a:gs pos="0">
                    <a:srgbClr val="FFFFFF"/>
                  </a:gs>
                  <a:gs pos="100000">
                    <a:srgbClr val="FFFFFF"/>
                  </a:gs>
                </a:gsLst>
                <a:lin ang="5400000" scaled="0"/>
              </a:gradFill>
              <a:latin typeface="Segoe UI"/>
            </a:endParaRPr>
          </a:p>
        </p:txBody>
      </p:sp>
      <p:sp>
        <p:nvSpPr>
          <p:cNvPr id="41" name="Arrow: Right 40"/>
          <p:cNvSpPr/>
          <p:nvPr/>
        </p:nvSpPr>
        <p:spPr bwMode="auto">
          <a:xfrm>
            <a:off x="3827395" y="2637401"/>
            <a:ext cx="444712" cy="410915"/>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pPr>
            <a:endParaRPr lang="en-US" sz="1875" dirty="0">
              <a:gradFill>
                <a:gsLst>
                  <a:gs pos="0">
                    <a:srgbClr val="FFFFFF"/>
                  </a:gs>
                  <a:gs pos="100000">
                    <a:srgbClr val="FFFFFF"/>
                  </a:gs>
                </a:gsLst>
                <a:lin ang="5400000" scaled="0"/>
              </a:gradFill>
              <a:latin typeface="Segoe UI"/>
            </a:endParaRPr>
          </a:p>
        </p:txBody>
      </p:sp>
      <p:sp>
        <p:nvSpPr>
          <p:cNvPr id="44" name="Arrow: Right 43"/>
          <p:cNvSpPr/>
          <p:nvPr/>
        </p:nvSpPr>
        <p:spPr bwMode="auto">
          <a:xfrm>
            <a:off x="6744192" y="2650951"/>
            <a:ext cx="444712" cy="410915"/>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pPr>
            <a:endParaRPr lang="en-US" sz="1875" dirty="0">
              <a:gradFill>
                <a:gsLst>
                  <a:gs pos="0">
                    <a:srgbClr val="FFFFFF"/>
                  </a:gs>
                  <a:gs pos="100000">
                    <a:srgbClr val="FFFFFF"/>
                  </a:gs>
                </a:gsLst>
                <a:lin ang="5400000" scaled="0"/>
              </a:gradFill>
              <a:latin typeface="Segoe UI"/>
            </a:endParaRPr>
          </a:p>
        </p:txBody>
      </p:sp>
      <p:grpSp>
        <p:nvGrpSpPr>
          <p:cNvPr id="2" name="Group 1"/>
          <p:cNvGrpSpPr/>
          <p:nvPr/>
        </p:nvGrpSpPr>
        <p:grpSpPr>
          <a:xfrm>
            <a:off x="6995712" y="1884958"/>
            <a:ext cx="2557466" cy="1817930"/>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flipV="1">
              <a:off x="7582588" y="3268344"/>
              <a:ext cx="1463399" cy="43684"/>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494038" y="2652284"/>
            <a:ext cx="444712" cy="410915"/>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pPr>
            <a:endParaRPr lang="en-US" sz="1875" dirty="0">
              <a:gradFill>
                <a:gsLst>
                  <a:gs pos="0">
                    <a:srgbClr val="FFFFFF"/>
                  </a:gs>
                  <a:gs pos="100000">
                    <a:srgbClr val="FFFFFF"/>
                  </a:gs>
                </a:gsLst>
                <a:lin ang="5400000" scaled="0"/>
              </a:gradFill>
              <a:latin typeface="Segoe UI"/>
            </a:endParaRPr>
          </a:p>
        </p:txBody>
      </p:sp>
      <p:sp>
        <p:nvSpPr>
          <p:cNvPr id="25" name="Rectangle 24"/>
          <p:cNvSpPr/>
          <p:nvPr/>
        </p:nvSpPr>
        <p:spPr>
          <a:xfrm>
            <a:off x="798634" y="4056139"/>
            <a:ext cx="8968161" cy="3323987"/>
          </a:xfrm>
          <a:prstGeom prst="rect">
            <a:avLst/>
          </a:prstGeom>
        </p:spPr>
        <p:txBody>
          <a:bodyPr wrap="none">
            <a:spAutoFit/>
          </a:bodyPr>
          <a:lstStyle/>
          <a:p>
            <a:pPr marL="321422" indent="-321422" defTabSz="630058">
              <a:buFontTx/>
              <a:buAutoNum type="arabicParenR"/>
            </a:pPr>
            <a:r>
              <a:rPr lang="en-US" sz="2625" kern="0" dirty="0">
                <a:solidFill>
                  <a:srgbClr val="DD5900"/>
                </a:solidFill>
                <a:latin typeface="Segoe UI"/>
              </a:rPr>
              <a:t>Traditional app</a:t>
            </a:r>
          </a:p>
          <a:p>
            <a:pPr marL="321422" indent="-321422" defTabSz="630058">
              <a:buFontTx/>
              <a:buAutoNum type="arabicParenR"/>
            </a:pPr>
            <a:r>
              <a:rPr lang="en-US" sz="2625" kern="0" dirty="0">
                <a:solidFill>
                  <a:srgbClr val="DD5900"/>
                </a:solidFill>
                <a:latin typeface="Segoe UI"/>
              </a:rPr>
              <a:t>Hosted as guest executable or container in Service Fabric</a:t>
            </a:r>
          </a:p>
          <a:p>
            <a:pPr marL="321422" indent="-321422" defTabSz="630058">
              <a:buFontTx/>
              <a:buAutoNum type="arabicParenR"/>
            </a:pPr>
            <a:r>
              <a:rPr lang="en-US" sz="2625" kern="0" dirty="0">
                <a:solidFill>
                  <a:srgbClr val="DD5900"/>
                </a:solidFill>
                <a:latin typeface="Segoe UI"/>
              </a:rPr>
              <a:t>With new microservices added </a:t>
            </a:r>
            <a:r>
              <a:rPr lang="en-US" sz="2625" kern="0" dirty="0" err="1">
                <a:solidFill>
                  <a:srgbClr val="DD5900"/>
                </a:solidFill>
                <a:latin typeface="Segoe UI"/>
              </a:rPr>
              <a:t>alongisde</a:t>
            </a:r>
            <a:endParaRPr lang="en-US" sz="2625" kern="0" dirty="0">
              <a:solidFill>
                <a:srgbClr val="DD5900"/>
              </a:solidFill>
              <a:latin typeface="Segoe UI"/>
            </a:endParaRPr>
          </a:p>
          <a:p>
            <a:pPr marL="321422" indent="-321422" defTabSz="630058">
              <a:buFontTx/>
              <a:buAutoNum type="arabicParenR"/>
            </a:pPr>
            <a:r>
              <a:rPr lang="en-US" sz="2625" kern="0" dirty="0">
                <a:solidFill>
                  <a:srgbClr val="DD5900"/>
                </a:solidFill>
                <a:latin typeface="Segoe UI"/>
              </a:rPr>
              <a:t>Breaking into microservices</a:t>
            </a:r>
          </a:p>
          <a:p>
            <a:pPr marL="321422" indent="-321422" defTabSz="630058">
              <a:buFontTx/>
              <a:buAutoNum type="arabicParenR"/>
            </a:pPr>
            <a:r>
              <a:rPr lang="en-US" sz="2625" kern="0" dirty="0">
                <a:solidFill>
                  <a:srgbClr val="DD5900"/>
                </a:solidFill>
                <a:latin typeface="Segoe UI"/>
              </a:rPr>
              <a:t>Transformed into microservices</a:t>
            </a:r>
          </a:p>
          <a:p>
            <a:pPr defTabSz="630058"/>
            <a:endParaRPr lang="en-US" sz="2625" kern="0" dirty="0">
              <a:solidFill>
                <a:srgbClr val="DD5900"/>
              </a:solidFill>
              <a:latin typeface="Segoe UI"/>
            </a:endParaRPr>
          </a:p>
          <a:p>
            <a:pPr marL="321422" indent="-321422" defTabSz="630058">
              <a:buFontTx/>
              <a:buAutoNum type="arabicParenR"/>
            </a:pPr>
            <a:endParaRPr lang="en-US" sz="2625" kern="0" dirty="0">
              <a:solidFill>
                <a:srgbClr val="DD5900"/>
              </a:solidFill>
              <a:latin typeface="Segoe UI"/>
            </a:endParaRPr>
          </a:p>
          <a:p>
            <a:pPr marL="321422" indent="-321422" defTabSz="630058">
              <a:buFontTx/>
              <a:buAutoNum type="arabicParenR"/>
            </a:pPr>
            <a:endParaRPr lang="en-US" sz="2625" kern="0" dirty="0">
              <a:solidFill>
                <a:srgbClr val="DD5900"/>
              </a:solidFill>
              <a:latin typeface="Segoe UI"/>
            </a:endParaRPr>
          </a:p>
        </p:txBody>
      </p:sp>
      <p:sp>
        <p:nvSpPr>
          <p:cNvPr id="26" name="Rectangle 25"/>
          <p:cNvSpPr/>
          <p:nvPr/>
        </p:nvSpPr>
        <p:spPr bwMode="auto">
          <a:xfrm>
            <a:off x="461960" y="4531302"/>
            <a:ext cx="9876234" cy="387898"/>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pPr>
            <a:endParaRPr lang="en-US" sz="1875" dirty="0">
              <a:gradFill>
                <a:gsLst>
                  <a:gs pos="0">
                    <a:srgbClr val="FFFFFF"/>
                  </a:gs>
                  <a:gs pos="100000">
                    <a:srgbClr val="FFFFFF"/>
                  </a:gs>
                </a:gsLst>
                <a:lin ang="5400000" scaled="0"/>
              </a:gradFill>
              <a:latin typeface="Segoe UI"/>
            </a:endParaRPr>
          </a:p>
        </p:txBody>
      </p:sp>
      <p:sp>
        <p:nvSpPr>
          <p:cNvPr id="51" name="Rectangle 50"/>
          <p:cNvSpPr/>
          <p:nvPr/>
        </p:nvSpPr>
        <p:spPr bwMode="auto">
          <a:xfrm>
            <a:off x="461960" y="4909103"/>
            <a:ext cx="9876234" cy="425592"/>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pPr>
            <a:endParaRPr lang="en-US" sz="1875" dirty="0">
              <a:gradFill>
                <a:gsLst>
                  <a:gs pos="0">
                    <a:srgbClr val="FFFFFF"/>
                  </a:gs>
                  <a:gs pos="100000">
                    <a:srgbClr val="FFFFFF"/>
                  </a:gs>
                </a:gsLst>
                <a:lin ang="5400000" scaled="0"/>
              </a:gradFill>
              <a:latin typeface="Segoe UI"/>
            </a:endParaRPr>
          </a:p>
        </p:txBody>
      </p:sp>
      <p:sp>
        <p:nvSpPr>
          <p:cNvPr id="53" name="Rectangle 52"/>
          <p:cNvSpPr/>
          <p:nvPr/>
        </p:nvSpPr>
        <p:spPr bwMode="auto">
          <a:xfrm>
            <a:off x="461960" y="5334695"/>
            <a:ext cx="9876234" cy="38483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pPr>
            <a:endParaRPr lang="en-US" sz="1875" dirty="0">
              <a:gradFill>
                <a:gsLst>
                  <a:gs pos="0">
                    <a:srgbClr val="FFFFFF"/>
                  </a:gs>
                  <a:gs pos="100000">
                    <a:srgbClr val="FFFFFF"/>
                  </a:gs>
                </a:gsLst>
                <a:lin ang="5400000" scaled="0"/>
              </a:gradFill>
              <a:latin typeface="Segoe UI"/>
            </a:endParaRPr>
          </a:p>
        </p:txBody>
      </p:sp>
      <p:sp>
        <p:nvSpPr>
          <p:cNvPr id="54" name="Rectangle 53"/>
          <p:cNvSpPr/>
          <p:nvPr/>
        </p:nvSpPr>
        <p:spPr bwMode="auto">
          <a:xfrm>
            <a:off x="461960" y="5709758"/>
            <a:ext cx="9876234" cy="42599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16" rIns="0" bIns="43716" numCol="1" rtlCol="0" anchor="ctr" anchorCtr="0" compatLnSpc="1">
            <a:prstTxWarp prst="textNoShape">
              <a:avLst/>
            </a:prstTxWarp>
          </a:bodyPr>
          <a:lstStyle/>
          <a:p>
            <a:pPr algn="ctr" defTabSz="874064" fontAlgn="base">
              <a:spcBef>
                <a:spcPct val="0"/>
              </a:spcBef>
              <a:spcAft>
                <a:spcPct val="0"/>
              </a:spcAft>
            </a:pPr>
            <a:endParaRPr lang="en-US" sz="1875"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015719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6" grpId="0" animBg="1"/>
      <p:bldP spid="51" grpId="0" animBg="1"/>
      <p:bldP spid="53" grpId="0" animBg="1"/>
      <p:bldP spid="5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17684" y="-31130"/>
            <a:ext cx="6869305" cy="6994526"/>
          </a:xfrm>
          <a:prstGeom prst="rect">
            <a:avLst/>
          </a:prstGeom>
        </p:spPr>
      </p:pic>
      <p:sp>
        <p:nvSpPr>
          <p:cNvPr id="2" name="Title 1"/>
          <p:cNvSpPr>
            <a:spLocks noGrp="1"/>
          </p:cNvSpPr>
          <p:nvPr>
            <p:ph type="title"/>
          </p:nvPr>
        </p:nvSpPr>
        <p:spPr>
          <a:xfrm>
            <a:off x="313581" y="1120998"/>
            <a:ext cx="5804103" cy="4700091"/>
          </a:xfrm>
          <a:solidFill>
            <a:srgbClr val="002050">
              <a:alpha val="75000"/>
            </a:srgbClr>
          </a:solidFill>
        </p:spPr>
        <p:txBody>
          <a:bodyPr vert="horz" wrap="square" lIns="146304" tIns="91440" rIns="146304" bIns="91440" rtlCol="0" anchor="t" anchorCtr="0">
            <a:noAutofit/>
          </a:bodyPr>
          <a:lstStyle/>
          <a:p>
            <a:r>
              <a:rPr lang="en-GB" dirty="0">
                <a:solidFill>
                  <a:schemeClr val="accent4">
                    <a:lumMod val="20000"/>
                    <a:lumOff val="80000"/>
                  </a:schemeClr>
                </a:solidFill>
              </a:rPr>
              <a:t>Data Tier Scaling</a:t>
            </a:r>
            <a:br>
              <a:rPr lang="en-GB" sz="4800" dirty="0">
                <a:solidFill>
                  <a:srgbClr val="002050"/>
                </a:solidFill>
              </a:rPr>
            </a:br>
            <a:br>
              <a:rPr lang="en-GB" sz="4800" dirty="0">
                <a:solidFill>
                  <a:srgbClr val="002050"/>
                </a:solidFill>
              </a:rPr>
            </a:br>
            <a:r>
              <a:rPr lang="en-US" sz="4800" dirty="0"/>
              <a:t>What about the data tier, isn’t that the hardest tier to scale? </a:t>
            </a:r>
            <a:endParaRPr lang="en-US" sz="3200" dirty="0">
              <a:solidFill>
                <a:schemeClr val="tx1"/>
              </a:solidFill>
            </a:endParaRPr>
          </a:p>
        </p:txBody>
      </p:sp>
    </p:spTree>
    <p:extLst>
      <p:ext uri="{BB962C8B-B14F-4D97-AF65-F5344CB8AC3E}">
        <p14:creationId xmlns:p14="http://schemas.microsoft.com/office/powerpoint/2010/main" val="19716612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629" y="309917"/>
            <a:ext cx="10724938" cy="921725"/>
          </a:xfrm>
        </p:spPr>
        <p:txBody>
          <a:bodyPr/>
          <a:lstStyle/>
          <a:p>
            <a:pPr algn="ctr">
              <a:spcAft>
                <a:spcPts val="340"/>
              </a:spcAft>
              <a:defRPr/>
            </a:pPr>
            <a:r>
              <a:rPr lang="en-GB" dirty="0">
                <a:solidFill>
                  <a:srgbClr val="00B0F0"/>
                </a:solidFill>
              </a:rPr>
              <a:t>Choose the right type of storage</a:t>
            </a:r>
          </a:p>
        </p:txBody>
      </p:sp>
      <p:sp>
        <p:nvSpPr>
          <p:cNvPr id="12" name="TextBox 11"/>
          <p:cNvSpPr txBox="1"/>
          <p:nvPr/>
        </p:nvSpPr>
        <p:spPr>
          <a:xfrm>
            <a:off x="594179" y="1659567"/>
            <a:ext cx="551294" cy="318286"/>
          </a:xfrm>
          <a:prstGeom prst="rect">
            <a:avLst/>
          </a:prstGeom>
          <a:noFill/>
        </p:spPr>
        <p:txBody>
          <a:bodyPr wrap="none" rtlCol="0">
            <a:spAutoFit/>
          </a:bodyPr>
          <a:lstStyle/>
          <a:p>
            <a:r>
              <a:rPr lang="en-GB" sz="1428" dirty="0">
                <a:solidFill>
                  <a:srgbClr val="0070C0"/>
                </a:solidFill>
              </a:rPr>
              <a:t>VMs</a:t>
            </a:r>
          </a:p>
        </p:txBody>
      </p:sp>
      <p:pic>
        <p:nvPicPr>
          <p:cNvPr id="13" name="Picture 12"/>
          <p:cNvPicPr>
            <a:picLocks noChangeAspect="1"/>
          </p:cNvPicPr>
          <p:nvPr/>
        </p:nvPicPr>
        <p:blipFill>
          <a:blip r:embed="rId2"/>
          <a:stretch>
            <a:fillRect/>
          </a:stretch>
        </p:blipFill>
        <p:spPr>
          <a:xfrm>
            <a:off x="2263580" y="2496533"/>
            <a:ext cx="1040138" cy="1417264"/>
          </a:xfrm>
          <a:prstGeom prst="rect">
            <a:avLst/>
          </a:prstGeom>
        </p:spPr>
      </p:pic>
      <p:pic>
        <p:nvPicPr>
          <p:cNvPr id="14" name="Picture 13"/>
          <p:cNvPicPr>
            <a:picLocks noChangeAspect="1"/>
          </p:cNvPicPr>
          <p:nvPr/>
        </p:nvPicPr>
        <p:blipFill>
          <a:blip r:embed="rId3"/>
          <a:stretch>
            <a:fillRect/>
          </a:stretch>
        </p:blipFill>
        <p:spPr>
          <a:xfrm>
            <a:off x="590254" y="2575994"/>
            <a:ext cx="603438" cy="952247"/>
          </a:xfrm>
          <a:prstGeom prst="rect">
            <a:avLst/>
          </a:prstGeom>
        </p:spPr>
      </p:pic>
      <p:sp>
        <p:nvSpPr>
          <p:cNvPr id="17" name="TextBox 16"/>
          <p:cNvSpPr txBox="1"/>
          <p:nvPr/>
        </p:nvSpPr>
        <p:spPr>
          <a:xfrm>
            <a:off x="2380380" y="1621502"/>
            <a:ext cx="806537" cy="542399"/>
          </a:xfrm>
          <a:prstGeom prst="rect">
            <a:avLst/>
          </a:prstGeom>
          <a:noFill/>
        </p:spPr>
        <p:txBody>
          <a:bodyPr wrap="none" rtlCol="0">
            <a:spAutoFit/>
          </a:bodyPr>
          <a:lstStyle/>
          <a:p>
            <a:pPr algn="ctr"/>
            <a:r>
              <a:rPr lang="en-GB" sz="1428" dirty="0">
                <a:solidFill>
                  <a:srgbClr val="0070C0"/>
                </a:solidFill>
              </a:rPr>
              <a:t>Azure</a:t>
            </a:r>
          </a:p>
          <a:p>
            <a:pPr algn="ctr"/>
            <a:r>
              <a:rPr lang="en-GB" sz="1428" dirty="0">
                <a:solidFill>
                  <a:srgbClr val="0070C0"/>
                </a:solidFill>
              </a:rPr>
              <a:t>storage</a:t>
            </a:r>
          </a:p>
        </p:txBody>
      </p:sp>
      <p:pic>
        <p:nvPicPr>
          <p:cNvPr id="19" name="Picture 18"/>
          <p:cNvPicPr>
            <a:picLocks noChangeAspect="1"/>
          </p:cNvPicPr>
          <p:nvPr/>
        </p:nvPicPr>
        <p:blipFill>
          <a:blip r:embed="rId4"/>
          <a:stretch>
            <a:fillRect/>
          </a:stretch>
        </p:blipFill>
        <p:spPr>
          <a:xfrm>
            <a:off x="8155779" y="3289479"/>
            <a:ext cx="596462" cy="952247"/>
          </a:xfrm>
          <a:prstGeom prst="rect">
            <a:avLst/>
          </a:prstGeom>
        </p:spPr>
      </p:pic>
      <p:pic>
        <p:nvPicPr>
          <p:cNvPr id="20" name="Picture 19"/>
          <p:cNvPicPr>
            <a:picLocks noChangeAspect="1"/>
          </p:cNvPicPr>
          <p:nvPr/>
        </p:nvPicPr>
        <p:blipFill>
          <a:blip r:embed="rId5"/>
          <a:stretch>
            <a:fillRect/>
          </a:stretch>
        </p:blipFill>
        <p:spPr>
          <a:xfrm>
            <a:off x="8155779" y="2403506"/>
            <a:ext cx="596462" cy="952247"/>
          </a:xfrm>
          <a:prstGeom prst="rect">
            <a:avLst/>
          </a:prstGeom>
        </p:spPr>
      </p:pic>
      <p:pic>
        <p:nvPicPr>
          <p:cNvPr id="23" name="Picture 22"/>
          <p:cNvPicPr>
            <a:picLocks noChangeAspect="1"/>
          </p:cNvPicPr>
          <p:nvPr/>
        </p:nvPicPr>
        <p:blipFill>
          <a:blip r:embed="rId6"/>
          <a:stretch>
            <a:fillRect/>
          </a:stretch>
        </p:blipFill>
        <p:spPr>
          <a:xfrm>
            <a:off x="4654489" y="2532038"/>
            <a:ext cx="711569" cy="1070842"/>
          </a:xfrm>
          <a:prstGeom prst="rect">
            <a:avLst/>
          </a:prstGeom>
        </p:spPr>
      </p:pic>
      <p:pic>
        <p:nvPicPr>
          <p:cNvPr id="25" name="Picture 24"/>
          <p:cNvPicPr>
            <a:picLocks noChangeAspect="1"/>
          </p:cNvPicPr>
          <p:nvPr/>
        </p:nvPicPr>
        <p:blipFill>
          <a:blip r:embed="rId7"/>
          <a:stretch>
            <a:fillRect/>
          </a:stretch>
        </p:blipFill>
        <p:spPr>
          <a:xfrm>
            <a:off x="9968726" y="2586410"/>
            <a:ext cx="596462" cy="952247"/>
          </a:xfrm>
          <a:prstGeom prst="rect">
            <a:avLst/>
          </a:prstGeom>
        </p:spPr>
      </p:pic>
      <p:pic>
        <p:nvPicPr>
          <p:cNvPr id="26" name="Picture 25"/>
          <p:cNvPicPr>
            <a:picLocks noChangeAspect="1"/>
          </p:cNvPicPr>
          <p:nvPr/>
        </p:nvPicPr>
        <p:blipFill>
          <a:blip r:embed="rId8"/>
          <a:stretch>
            <a:fillRect/>
          </a:stretch>
        </p:blipFill>
        <p:spPr>
          <a:xfrm>
            <a:off x="11087613" y="2575994"/>
            <a:ext cx="596462" cy="819700"/>
          </a:xfrm>
          <a:prstGeom prst="rect">
            <a:avLst/>
          </a:prstGeom>
        </p:spPr>
      </p:pic>
      <p:sp>
        <p:nvSpPr>
          <p:cNvPr id="28" name="Rectangle 27"/>
          <p:cNvSpPr/>
          <p:nvPr/>
        </p:nvSpPr>
        <p:spPr>
          <a:xfrm>
            <a:off x="3929636" y="1693702"/>
            <a:ext cx="2139549" cy="318286"/>
          </a:xfrm>
          <a:prstGeom prst="rect">
            <a:avLst/>
          </a:prstGeom>
        </p:spPr>
        <p:txBody>
          <a:bodyPr wrap="square">
            <a:spAutoFit/>
          </a:bodyPr>
          <a:lstStyle/>
          <a:p>
            <a:pPr algn="ctr"/>
            <a:r>
              <a:rPr lang="en-GB" sz="1428" dirty="0">
                <a:solidFill>
                  <a:srgbClr val="0070C0"/>
                </a:solidFill>
              </a:rPr>
              <a:t>Relational</a:t>
            </a:r>
          </a:p>
        </p:txBody>
      </p:sp>
      <p:sp>
        <p:nvSpPr>
          <p:cNvPr id="31" name="Rectangle 30"/>
          <p:cNvSpPr/>
          <p:nvPr/>
        </p:nvSpPr>
        <p:spPr>
          <a:xfrm>
            <a:off x="7828177" y="1640555"/>
            <a:ext cx="1328269" cy="318286"/>
          </a:xfrm>
          <a:prstGeom prst="rect">
            <a:avLst/>
          </a:prstGeom>
        </p:spPr>
        <p:txBody>
          <a:bodyPr wrap="square">
            <a:spAutoFit/>
          </a:bodyPr>
          <a:lstStyle/>
          <a:p>
            <a:pPr algn="ctr"/>
            <a:r>
              <a:rPr lang="en-GB" sz="1428" dirty="0">
                <a:solidFill>
                  <a:srgbClr val="0070C0"/>
                </a:solidFill>
              </a:rPr>
              <a:t>Big Data</a:t>
            </a:r>
          </a:p>
        </p:txBody>
      </p:sp>
      <p:sp>
        <p:nvSpPr>
          <p:cNvPr id="32" name="Rectangle 31"/>
          <p:cNvSpPr/>
          <p:nvPr/>
        </p:nvSpPr>
        <p:spPr>
          <a:xfrm>
            <a:off x="6625753" y="1643599"/>
            <a:ext cx="976045" cy="318286"/>
          </a:xfrm>
          <a:prstGeom prst="rect">
            <a:avLst/>
          </a:prstGeom>
        </p:spPr>
        <p:txBody>
          <a:bodyPr wrap="square">
            <a:spAutoFit/>
          </a:bodyPr>
          <a:lstStyle/>
          <a:p>
            <a:pPr algn="ctr"/>
            <a:r>
              <a:rPr lang="en-GB" sz="1428" dirty="0">
                <a:solidFill>
                  <a:srgbClr val="0070C0"/>
                </a:solidFill>
              </a:rPr>
              <a:t>NoSQL</a:t>
            </a:r>
          </a:p>
        </p:txBody>
      </p:sp>
      <p:pic>
        <p:nvPicPr>
          <p:cNvPr id="30" name="Picture 29"/>
          <p:cNvPicPr>
            <a:picLocks noChangeAspect="1"/>
          </p:cNvPicPr>
          <p:nvPr/>
        </p:nvPicPr>
        <p:blipFill>
          <a:blip r:embed="rId9"/>
          <a:stretch>
            <a:fillRect/>
          </a:stretch>
        </p:blipFill>
        <p:spPr>
          <a:xfrm>
            <a:off x="3856093" y="2591335"/>
            <a:ext cx="596462" cy="952247"/>
          </a:xfrm>
          <a:prstGeom prst="rect">
            <a:avLst/>
          </a:prstGeom>
        </p:spPr>
      </p:pic>
      <p:pic>
        <p:nvPicPr>
          <p:cNvPr id="35" name="Picture 34"/>
          <p:cNvPicPr>
            <a:picLocks noChangeAspect="1"/>
          </p:cNvPicPr>
          <p:nvPr/>
        </p:nvPicPr>
        <p:blipFill>
          <a:blip r:embed="rId10"/>
          <a:stretch>
            <a:fillRect/>
          </a:stretch>
        </p:blipFill>
        <p:spPr>
          <a:xfrm>
            <a:off x="5532644" y="2492136"/>
            <a:ext cx="668699" cy="1103947"/>
          </a:xfrm>
          <a:prstGeom prst="rect">
            <a:avLst/>
          </a:prstGeom>
        </p:spPr>
      </p:pic>
      <p:sp>
        <p:nvSpPr>
          <p:cNvPr id="38" name="Rectangle 37"/>
          <p:cNvSpPr/>
          <p:nvPr/>
        </p:nvSpPr>
        <p:spPr>
          <a:xfrm>
            <a:off x="9785041" y="1785296"/>
            <a:ext cx="964039" cy="318286"/>
          </a:xfrm>
          <a:prstGeom prst="rect">
            <a:avLst/>
          </a:prstGeom>
        </p:spPr>
        <p:txBody>
          <a:bodyPr wrap="square">
            <a:spAutoFit/>
          </a:bodyPr>
          <a:lstStyle/>
          <a:p>
            <a:pPr algn="ctr"/>
            <a:r>
              <a:rPr lang="en-GB" sz="1428" dirty="0">
                <a:solidFill>
                  <a:srgbClr val="0070C0"/>
                </a:solidFill>
              </a:rPr>
              <a:t>Cache</a:t>
            </a:r>
          </a:p>
        </p:txBody>
      </p:sp>
      <p:sp>
        <p:nvSpPr>
          <p:cNvPr id="39" name="Rectangle 38"/>
          <p:cNvSpPr/>
          <p:nvPr/>
        </p:nvSpPr>
        <p:spPr>
          <a:xfrm>
            <a:off x="10907499" y="1781578"/>
            <a:ext cx="964039" cy="318286"/>
          </a:xfrm>
          <a:prstGeom prst="rect">
            <a:avLst/>
          </a:prstGeom>
        </p:spPr>
        <p:txBody>
          <a:bodyPr wrap="square">
            <a:spAutoFit/>
          </a:bodyPr>
          <a:lstStyle/>
          <a:p>
            <a:pPr algn="ctr"/>
            <a:r>
              <a:rPr lang="en-GB" sz="1428" dirty="0">
                <a:solidFill>
                  <a:srgbClr val="0070C0"/>
                </a:solidFill>
              </a:rPr>
              <a:t>Search</a:t>
            </a:r>
          </a:p>
        </p:txBody>
      </p:sp>
      <p:cxnSp>
        <p:nvCxnSpPr>
          <p:cNvPr id="29" name="Straight Connector 28"/>
          <p:cNvCxnSpPr/>
          <p:nvPr/>
        </p:nvCxnSpPr>
        <p:spPr>
          <a:xfrm>
            <a:off x="1811211" y="1621502"/>
            <a:ext cx="0" cy="2725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344204" y="1659566"/>
            <a:ext cx="0" cy="2725095"/>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11"/>
          <a:stretch>
            <a:fillRect/>
          </a:stretch>
        </p:blipFill>
        <p:spPr>
          <a:xfrm>
            <a:off x="3889208" y="4433366"/>
            <a:ext cx="3744416" cy="2303076"/>
          </a:xfrm>
          <a:prstGeom prst="rect">
            <a:avLst/>
          </a:prstGeom>
        </p:spPr>
      </p:pic>
      <p:grpSp>
        <p:nvGrpSpPr>
          <p:cNvPr id="4" name="Group 4"/>
          <p:cNvGrpSpPr>
            <a:grpSpLocks noChangeAspect="1"/>
          </p:cNvGrpSpPr>
          <p:nvPr/>
        </p:nvGrpSpPr>
        <p:grpSpPr bwMode="auto">
          <a:xfrm>
            <a:off x="6791325" y="2524125"/>
            <a:ext cx="611188" cy="952500"/>
            <a:chOff x="4278" y="1590"/>
            <a:chExt cx="385" cy="600"/>
          </a:xfrm>
        </p:grpSpPr>
        <p:sp>
          <p:nvSpPr>
            <p:cNvPr id="5" name="AutoShape 3"/>
            <p:cNvSpPr>
              <a:spLocks noChangeAspect="1" noChangeArrowheads="1" noTextEdit="1"/>
            </p:cNvSpPr>
            <p:nvPr/>
          </p:nvSpPr>
          <p:spPr bwMode="auto">
            <a:xfrm>
              <a:off x="4278" y="1590"/>
              <a:ext cx="385"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9" y="1597"/>
              <a:ext cx="36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9" y="1597"/>
              <a:ext cx="363"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4320" y="1978"/>
              <a:ext cx="314"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Calibri" panose="020F0502020204030204" pitchFamily="34" charset="0"/>
                </a:rPr>
                <a:t>CosmosDB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8"/>
            <p:cNvSpPr>
              <a:spLocks noChangeArrowheads="1"/>
            </p:cNvSpPr>
            <p:nvPr/>
          </p:nvSpPr>
          <p:spPr bwMode="auto">
            <a:xfrm>
              <a:off x="4429" y="2064"/>
              <a:ext cx="122"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alibri" panose="020F0502020204030204" pitchFamily="34" charset="0"/>
                </a:rPr>
                <a:t>DB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2556003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16676"/>
            <a:ext cx="12049298" cy="932563"/>
          </a:xfrm>
        </p:spPr>
        <p:txBody>
          <a:bodyPr/>
          <a:lstStyle/>
          <a:p>
            <a:r>
              <a:rPr lang="en-GB" sz="5400" dirty="0"/>
              <a:t>Use an appropriate type of Store </a:t>
            </a:r>
          </a:p>
        </p:txBody>
      </p:sp>
      <p:graphicFrame>
        <p:nvGraphicFramePr>
          <p:cNvPr id="4" name="Table 3"/>
          <p:cNvGraphicFramePr>
            <a:graphicFrameLocks noGrp="1"/>
          </p:cNvGraphicFramePr>
          <p:nvPr>
            <p:extLst>
              <p:ext uri="{D42A27DB-BD31-4B8C-83A1-F6EECF244321}">
                <p14:modId xmlns:p14="http://schemas.microsoft.com/office/powerpoint/2010/main" val="3321364182"/>
              </p:ext>
            </p:extLst>
          </p:nvPr>
        </p:nvGraphicFramePr>
        <p:xfrm>
          <a:off x="397485" y="1070029"/>
          <a:ext cx="11869424" cy="5528988"/>
        </p:xfrm>
        <a:graphic>
          <a:graphicData uri="http://schemas.openxmlformats.org/drawingml/2006/table">
            <a:tbl>
              <a:tblPr firstRow="1" firstCol="1">
                <a:tableStyleId>{37CE84F3-28C3-443E-9E96-99CF82512B78}</a:tableStyleId>
              </a:tblPr>
              <a:tblGrid>
                <a:gridCol w="2622544">
                  <a:extLst>
                    <a:ext uri="{9D8B030D-6E8A-4147-A177-3AD203B41FA5}">
                      <a16:colId xmlns:a16="http://schemas.microsoft.com/office/drawing/2014/main" val="1024634685"/>
                    </a:ext>
                  </a:extLst>
                </a:gridCol>
                <a:gridCol w="1785076">
                  <a:extLst>
                    <a:ext uri="{9D8B030D-6E8A-4147-A177-3AD203B41FA5}">
                      <a16:colId xmlns:a16="http://schemas.microsoft.com/office/drawing/2014/main" val="2722542833"/>
                    </a:ext>
                  </a:extLst>
                </a:gridCol>
                <a:gridCol w="1374462">
                  <a:extLst>
                    <a:ext uri="{9D8B030D-6E8A-4147-A177-3AD203B41FA5}">
                      <a16:colId xmlns:a16="http://schemas.microsoft.com/office/drawing/2014/main" val="1226943663"/>
                    </a:ext>
                  </a:extLst>
                </a:gridCol>
                <a:gridCol w="1453388">
                  <a:extLst>
                    <a:ext uri="{9D8B030D-6E8A-4147-A177-3AD203B41FA5}">
                      <a16:colId xmlns:a16="http://schemas.microsoft.com/office/drawing/2014/main" val="1293770781"/>
                    </a:ext>
                  </a:extLst>
                </a:gridCol>
                <a:gridCol w="1453388">
                  <a:extLst>
                    <a:ext uri="{9D8B030D-6E8A-4147-A177-3AD203B41FA5}">
                      <a16:colId xmlns:a16="http://schemas.microsoft.com/office/drawing/2014/main" val="211746891"/>
                    </a:ext>
                  </a:extLst>
                </a:gridCol>
                <a:gridCol w="3180566">
                  <a:extLst>
                    <a:ext uri="{9D8B030D-6E8A-4147-A177-3AD203B41FA5}">
                      <a16:colId xmlns:a16="http://schemas.microsoft.com/office/drawing/2014/main" val="3748569952"/>
                    </a:ext>
                  </a:extLst>
                </a:gridCol>
              </a:tblGrid>
              <a:tr h="519842">
                <a:tc>
                  <a:txBody>
                    <a:bodyPr/>
                    <a:lstStyle/>
                    <a:p>
                      <a:pPr algn="l"/>
                      <a:r>
                        <a:rPr lang="en-US" sz="1600" dirty="0"/>
                        <a:t>Storage Mechanism</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t>Interaction</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Starts</a:t>
                      </a:r>
                      <a:r>
                        <a:rPr lang="en-US" sz="1600" baseline="0" dirty="0"/>
                        <a:t> at (</a:t>
                      </a:r>
                      <a:r>
                        <a:rPr lang="en-US" sz="1600" baseline="0" dirty="0" err="1"/>
                        <a:t>Avg</a:t>
                      </a:r>
                      <a:r>
                        <a:rPr lang="en-US" sz="1600" baseline="0" dirty="0"/>
                        <a:t>)*</a:t>
                      </a:r>
                      <a:endParaRPr lang="en-US" sz="160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Min 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Max</a:t>
                      </a:r>
                      <a:r>
                        <a:rPr lang="en-US" sz="1600" baseline="0" dirty="0"/>
                        <a:t> TB</a:t>
                      </a:r>
                      <a:endParaRPr lang="en-US" sz="160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dirty="0"/>
                        <a:t>Use Case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2067554"/>
                  </a:ext>
                </a:extLst>
              </a:tr>
              <a:tr h="519842">
                <a:tc>
                  <a:txBody>
                    <a:bodyPr/>
                    <a:lstStyle/>
                    <a:p>
                      <a:pPr algn="l"/>
                      <a:r>
                        <a:rPr lang="en-GB" sz="1400" b="0" dirty="0"/>
                        <a:t>Azure ‘Cool’ Block Blob storage</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i="0" dirty="0"/>
                        <a:t>REST (Blob), SDKs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i="0" dirty="0"/>
                        <a:t>£0.01/GB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i="0"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i="0" dirty="0"/>
                        <a:t>500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i="1" dirty="0"/>
                        <a:t>Archive</a:t>
                      </a:r>
                      <a:r>
                        <a:rPr lang="en-GB" sz="1100" b="0" i="1" baseline="0" dirty="0"/>
                        <a:t>, nearline unstructured https storage</a:t>
                      </a:r>
                      <a:endParaRPr lang="en-GB" sz="11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3944902051"/>
                  </a:ext>
                </a:extLst>
              </a:tr>
              <a:tr h="519842">
                <a:tc>
                  <a:txBody>
                    <a:bodyPr/>
                    <a:lstStyle/>
                    <a:p>
                      <a:pPr algn="l"/>
                      <a:r>
                        <a:rPr lang="en-GB" sz="1400" b="0" dirty="0"/>
                        <a:t>Azure</a:t>
                      </a:r>
                      <a:r>
                        <a:rPr lang="en-GB" sz="1400" b="0" baseline="0" dirty="0"/>
                        <a:t> ‘</a:t>
                      </a:r>
                      <a:r>
                        <a:rPr lang="en-GB" sz="1400" b="0" dirty="0"/>
                        <a:t>Hot’ Block</a:t>
                      </a:r>
                      <a:r>
                        <a:rPr lang="en-GB" sz="1400" b="0" baseline="0" dirty="0"/>
                        <a:t> </a:t>
                      </a:r>
                      <a:r>
                        <a:rPr lang="en-GB" sz="1400" b="0" dirty="0"/>
                        <a:t>Blob</a:t>
                      </a:r>
                      <a:r>
                        <a:rPr lang="en-GB" sz="1400" b="0" baseline="0" dirty="0"/>
                        <a:t> storage</a:t>
                      </a:r>
                      <a:endParaRPr lang="en-GB" sz="14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i="0" dirty="0"/>
                        <a:t>REST (Blob), SDKs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i="0" dirty="0"/>
                        <a:t>£0.02/GB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i="0"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i="0" dirty="0"/>
                        <a:t>500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dirty="0"/>
                        <a:t>Online unstructured</a:t>
                      </a:r>
                      <a:r>
                        <a:rPr lang="en-GB" sz="1100" b="0" baseline="0" dirty="0"/>
                        <a:t> </a:t>
                      </a:r>
                      <a:r>
                        <a:rPr lang="en-GB" sz="1100" b="0" i="1" baseline="0" dirty="0"/>
                        <a:t>https </a:t>
                      </a:r>
                      <a:r>
                        <a:rPr lang="en-GB" sz="1100" b="0" baseline="0" dirty="0"/>
                        <a:t>storage</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1004289108"/>
                  </a:ext>
                </a:extLst>
              </a:tr>
              <a:tr h="578528">
                <a:tc>
                  <a:txBody>
                    <a:bodyPr/>
                    <a:lstStyle/>
                    <a:p>
                      <a:pPr algn="l"/>
                      <a:r>
                        <a:rPr lang="en-GB" sz="1400" b="0" dirty="0"/>
                        <a:t>Azure Virtual Machine Disk / Page Blob Storage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dirty="0"/>
                        <a:t>VM Only</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£0.05/GB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dirty="0"/>
                        <a:t>500</a:t>
                      </a:r>
                    </a:p>
                    <a:p>
                      <a:pPr algn="ctr"/>
                      <a:r>
                        <a:rPr lang="en-GB" sz="1400" b="0" dirty="0"/>
                        <a:t>(Not per VM)</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dirty="0"/>
                        <a:t>High Performance storage,</a:t>
                      </a:r>
                      <a:r>
                        <a:rPr lang="en-GB" sz="1100" b="0" baseline="0" dirty="0"/>
                        <a:t> up to 500 IOPS per disk volume (up to max volumes per VM type).</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1013234710"/>
                  </a:ext>
                </a:extLst>
              </a:tr>
              <a:tr h="578528">
                <a:tc>
                  <a:txBody>
                    <a:bodyPr/>
                    <a:lstStyle/>
                    <a:p>
                      <a:pPr algn="l"/>
                      <a:r>
                        <a:rPr lang="en-GB" sz="1400" b="0" dirty="0"/>
                        <a:t>Azure Table Storage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0" dirty="0"/>
                        <a:t>REST (Blob), SDKs</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£0.07/GB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500</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dirty="0"/>
                        <a:t>Tabular, non-relational (NoSQL)</a:t>
                      </a:r>
                      <a:r>
                        <a:rPr lang="en-GB" sz="1100" b="0" baseline="0" dirty="0"/>
                        <a:t> Mass-scale dictionary </a:t>
                      </a:r>
                      <a:r>
                        <a:rPr lang="en-GB" sz="1100" b="0" i="1" baseline="0" dirty="0"/>
                        <a:t>https </a:t>
                      </a:r>
                      <a:r>
                        <a:rPr lang="en-GB" sz="1100" b="0" baseline="0" dirty="0"/>
                        <a:t>lookup service</a:t>
                      </a:r>
                      <a:r>
                        <a:rPr lang="en-GB" sz="1100" b="0" dirty="0"/>
                        <a:t>,</a:t>
                      </a:r>
                      <a:r>
                        <a:rPr lang="en-GB" sz="1100" b="0" baseline="0" dirty="0"/>
                        <a:t> partitioned by default, no secondary indexes allowed.</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618667261"/>
                  </a:ext>
                </a:extLst>
              </a:tr>
              <a:tr h="754585">
                <a:tc>
                  <a:txBody>
                    <a:bodyPr/>
                    <a:lstStyle/>
                    <a:p>
                      <a:pPr algn="l"/>
                      <a:r>
                        <a:rPr lang="en-GB" sz="1400" b="0" dirty="0"/>
                        <a:t>Azure Premium Virtual Machine Disk/ Page Blob Storage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b="0" dirty="0"/>
                        <a:t>VM Only</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£0.13/GB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128</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dirty="0"/>
                        <a:t>35</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l"/>
                      <a:r>
                        <a:rPr lang="en-GB" sz="1100" b="0" dirty="0"/>
                        <a:t>GUARANTEED</a:t>
                      </a:r>
                      <a:r>
                        <a:rPr lang="en-GB" sz="1100" b="0" baseline="0" dirty="0"/>
                        <a:t> High </a:t>
                      </a:r>
                      <a:r>
                        <a:rPr lang="en-GB" sz="1100" b="0" dirty="0"/>
                        <a:t>Performance</a:t>
                      </a:r>
                      <a:r>
                        <a:rPr lang="en-GB" sz="1100" b="0" baseline="0" dirty="0"/>
                        <a:t> storage, up to 5000 IOPS per disk volume (up to max volumes per VM type &gt; </a:t>
                      </a:r>
                      <a:r>
                        <a:rPr lang="en-GB" sz="1100" dirty="0"/>
                        <a:t>80,000 IOPS &amp; 2TB</a:t>
                      </a:r>
                      <a:r>
                        <a:rPr lang="en-GB" sz="1100" baseline="0" dirty="0"/>
                        <a:t> / Second</a:t>
                      </a:r>
                      <a:r>
                        <a:rPr lang="en-GB" sz="1100" b="0" baseline="0" dirty="0"/>
                        <a:t>).</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341643050"/>
                  </a:ext>
                </a:extLst>
              </a:tr>
              <a:tr h="35943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dirty="0"/>
                        <a:t>Azure SQL</a:t>
                      </a:r>
                      <a:r>
                        <a:rPr lang="en-GB" sz="1400" b="0" baseline="0" dirty="0"/>
                        <a:t> Database Basic</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1" dirty="0"/>
                        <a:t>T-SQL</a:t>
                      </a:r>
                      <a:r>
                        <a:rPr lang="en-GB" sz="1400" b="0" i="1" baseline="0" dirty="0"/>
                        <a:t> (TDS)</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£2.33/GB *</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2</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1</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100" b="0" i="1" dirty="0"/>
                        <a:t>Tabular,</a:t>
                      </a:r>
                      <a:r>
                        <a:rPr lang="en-GB" sz="1100" b="0" i="1" baseline="0" dirty="0"/>
                        <a:t> Scalable, Classic Relational DBMS, Always On</a:t>
                      </a:r>
                      <a:endParaRPr lang="en-GB" sz="11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1391369146"/>
                  </a:ext>
                </a:extLst>
              </a:tr>
              <a:tr h="359439">
                <a:tc>
                  <a:txBody>
                    <a:bodyPr/>
                    <a:lstStyle/>
                    <a:p>
                      <a:pPr algn="l"/>
                      <a:r>
                        <a:rPr lang="en-GB" sz="1400" b="0" dirty="0"/>
                        <a:t>Azure SQL Data</a:t>
                      </a:r>
                      <a:r>
                        <a:rPr lang="en-GB" sz="1400" b="0" baseline="0" dirty="0"/>
                        <a:t> Warehouse</a:t>
                      </a:r>
                      <a:endParaRPr lang="en-GB" sz="14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1" dirty="0"/>
                        <a:t>T-SQL </a:t>
                      </a:r>
                      <a:r>
                        <a:rPr lang="en-GB" sz="1400" b="0" i="1" baseline="0" dirty="0"/>
                        <a:t>(TDS)</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1400" b="0" dirty="0"/>
                        <a:t>£1.03/GB * </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1024</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dirty="0"/>
                        <a:t>~250 Compressed</a:t>
                      </a:r>
                      <a:r>
                        <a:rPr lang="en-GB" sz="1400" b="0" i="1" baseline="0" dirty="0"/>
                        <a:t> (~1PB)</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100" b="0" baseline="0" dirty="0"/>
                        <a:t>Scalable, </a:t>
                      </a:r>
                      <a:r>
                        <a:rPr lang="en-GB" sz="1100" b="0" i="1" dirty="0"/>
                        <a:t>Tabular,</a:t>
                      </a:r>
                      <a:r>
                        <a:rPr lang="en-GB" sz="1100" b="0" i="1" baseline="0" dirty="0"/>
                        <a:t> </a:t>
                      </a:r>
                      <a:r>
                        <a:rPr lang="en-GB" sz="1100" b="0" dirty="0"/>
                        <a:t>Parallelized</a:t>
                      </a:r>
                      <a:r>
                        <a:rPr lang="en-GB" sz="1100" b="0" baseline="0" dirty="0"/>
                        <a:t>, </a:t>
                      </a:r>
                      <a:r>
                        <a:rPr lang="en-GB" sz="1100" b="0" i="1" baseline="0" dirty="0"/>
                        <a:t>Relational DBMS, can be paused.</a:t>
                      </a:r>
                      <a:endParaRPr lang="en-GB" sz="11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3883230430"/>
                  </a:ext>
                </a:extLst>
              </a:tr>
              <a:tr h="402471">
                <a:tc>
                  <a:txBody>
                    <a:bodyPr/>
                    <a:lstStyle/>
                    <a:p>
                      <a:pPr algn="l"/>
                      <a:r>
                        <a:rPr lang="en-GB" sz="1400" b="0" i="0" dirty="0"/>
                        <a:t>Azure Cosmos DB</a:t>
                      </a:r>
                      <a:endParaRPr lang="en-GB" sz="1400" b="0" i="1"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400" b="0" i="0" dirty="0"/>
                        <a:t>REST (Blob), SDK</a:t>
                      </a:r>
                      <a:r>
                        <a:rPr lang="en-GB" sz="1400" b="0" i="1" dirty="0"/>
                        <a:t>s</a:t>
                      </a:r>
                      <a:endParaRPr lang="en-GB" sz="1400" b="0" i="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£4.62/GB *</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1</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0" dirty="0"/>
                        <a:t>0.01 (10GB)</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l"/>
                      <a:r>
                        <a:rPr lang="en-GB" sz="1100" b="0" i="0" dirty="0"/>
                        <a:t>JSON Indexed document</a:t>
                      </a:r>
                      <a:r>
                        <a:rPr lang="en-GB" sz="1100" b="0" i="0" baseline="0" dirty="0"/>
                        <a:t> storage, can be partitioned. </a:t>
                      </a:r>
                      <a:endParaRPr lang="en-GB" sz="1100" b="0" i="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990759576"/>
                  </a:ext>
                </a:extLst>
              </a:tr>
              <a:tr h="402471">
                <a:tc>
                  <a:txBody>
                    <a:bodyPr/>
                    <a:lstStyle/>
                    <a:p>
                      <a:pPr algn="l"/>
                      <a:r>
                        <a:rPr lang="en-GB" sz="1400" b="0" dirty="0"/>
                        <a:t>Azure Data Lake Store</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3399"/>
                    </a:solidFill>
                  </a:tcPr>
                </a:tc>
                <a:tc>
                  <a:txBody>
                    <a:bodyPr/>
                    <a:lstStyle/>
                    <a:p>
                      <a:pPr algn="l"/>
                      <a:r>
                        <a:rPr lang="en-GB" sz="1400" dirty="0" err="1"/>
                        <a:t>WebHDFS</a:t>
                      </a:r>
                      <a:endParaRPr lang="en-GB" sz="14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dirty="0"/>
                        <a:t>£0.06/GB *</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400" b="0" i="1" kern="1200" dirty="0">
                          <a:solidFill>
                            <a:schemeClr val="lt1"/>
                          </a:solidFill>
                          <a:latin typeface="+mn-lt"/>
                          <a:ea typeface="+mn-ea"/>
                          <a:cs typeface="+mn-cs"/>
                        </a:rPr>
                        <a:t>1024</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50"/>
                    </a:solidFill>
                  </a:tcPr>
                </a:tc>
                <a:tc>
                  <a:txBody>
                    <a:bodyPr/>
                    <a:lstStyle/>
                    <a:p>
                      <a:pPr algn="ctr"/>
                      <a:r>
                        <a:rPr lang="en-GB" sz="1400" b="0" dirty="0"/>
                        <a:t>1PB per file (!)</a:t>
                      </a:r>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a:r>
                        <a:rPr lang="en-GB" sz="1100" b="0" dirty="0"/>
                        <a:t>Hadoop</a:t>
                      </a:r>
                      <a:r>
                        <a:rPr lang="en-GB" sz="1100" b="0" baseline="0" dirty="0"/>
                        <a:t> based unstructured data storage layer. – Preview price includes 50% discount off US pricing, not available in Europe yet.</a:t>
                      </a:r>
                      <a:endParaRPr lang="en-GB" sz="1100" b="0" dirty="0"/>
                    </a:p>
                  </a:txBody>
                  <a:tcPr marL="52308" marR="52308" marT="26154" marB="26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9AE1"/>
                    </a:solidFill>
                  </a:tcPr>
                </a:tc>
                <a:extLst>
                  <a:ext uri="{0D108BD9-81ED-4DB2-BD59-A6C34878D82A}">
                    <a16:rowId xmlns:a16="http://schemas.microsoft.com/office/drawing/2014/main" val="2198656714"/>
                  </a:ext>
                </a:extLst>
              </a:tr>
            </a:tbl>
          </a:graphicData>
        </a:graphic>
      </p:graphicFrame>
      <p:sp>
        <p:nvSpPr>
          <p:cNvPr id="3" name="TextBox 2"/>
          <p:cNvSpPr txBox="1"/>
          <p:nvPr/>
        </p:nvSpPr>
        <p:spPr>
          <a:xfrm>
            <a:off x="241573" y="6491035"/>
            <a:ext cx="12194902" cy="544765"/>
          </a:xfrm>
          <a:prstGeom prst="rect">
            <a:avLst/>
          </a:prstGeom>
          <a:noFill/>
        </p:spPr>
        <p:txBody>
          <a:bodyPr wrap="square" lIns="182880" tIns="146304" rIns="182880" bIns="146304" rtlCol="0">
            <a:spAutoFit/>
          </a:bodyPr>
          <a:lstStyle/>
          <a:p>
            <a:pPr>
              <a:lnSpc>
                <a:spcPct val="90000"/>
              </a:lnSpc>
              <a:spcAft>
                <a:spcPts val="600"/>
              </a:spcAft>
            </a:pPr>
            <a:r>
              <a:rPr lang="en-GB" sz="1100" dirty="0">
                <a:gradFill>
                  <a:gsLst>
                    <a:gs pos="2917">
                      <a:schemeClr val="tx1"/>
                    </a:gs>
                    <a:gs pos="30000">
                      <a:schemeClr val="tx1"/>
                    </a:gs>
                  </a:gsLst>
                  <a:lin ang="5400000" scaled="0"/>
                </a:gradFill>
              </a:rPr>
              <a:t>* These are indicative numbers, these numbers are variable on a number of factors</a:t>
            </a:r>
            <a:r>
              <a:rPr lang="en-GB" dirty="0">
                <a:gradFill>
                  <a:gsLst>
                    <a:gs pos="2917">
                      <a:schemeClr val="tx1"/>
                    </a:gs>
                    <a:gs pos="30000">
                      <a:schemeClr val="tx1"/>
                    </a:gs>
                  </a:gsLst>
                  <a:lin ang="5400000" scaled="0"/>
                </a:gradFill>
              </a:rPr>
              <a:t>. </a:t>
            </a:r>
            <a:r>
              <a:rPr lang="en-GB" sz="1050" dirty="0">
                <a:gradFill>
                  <a:gsLst>
                    <a:gs pos="2917">
                      <a:schemeClr val="tx1"/>
                    </a:gs>
                    <a:gs pos="30000">
                      <a:schemeClr val="tx1"/>
                    </a:gs>
                  </a:gsLst>
                  <a:lin ang="5400000" scaled="0"/>
                </a:gradFill>
              </a:rPr>
              <a:t>For example SQL DW starts billing at 1TB of capacity,  storage has an access charge per million transactions.</a:t>
            </a:r>
            <a:endParaRPr lang="en-GB"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255087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11887200" cy="932563"/>
          </a:xfrm>
        </p:spPr>
        <p:txBody>
          <a:bodyPr/>
          <a:lstStyle/>
          <a:p>
            <a:r>
              <a:rPr lang="en-GB" sz="5400" dirty="0"/>
              <a:t>Scaling out the data tier: Guidance</a:t>
            </a:r>
          </a:p>
        </p:txBody>
      </p:sp>
      <p:sp>
        <p:nvSpPr>
          <p:cNvPr id="3" name="Rectangle 2"/>
          <p:cNvSpPr/>
          <p:nvPr/>
        </p:nvSpPr>
        <p:spPr>
          <a:xfrm>
            <a:off x="385589" y="1553046"/>
            <a:ext cx="11233248" cy="4813625"/>
          </a:xfrm>
          <a:prstGeom prst="rect">
            <a:avLst/>
          </a:prstGeom>
        </p:spPr>
        <p:txBody>
          <a:bodyPr wrap="square">
            <a:spAutoFit/>
          </a:bodyPr>
          <a:lstStyle/>
          <a:p>
            <a:pPr marL="285750" lvl="0" indent="-285750">
              <a:lnSpc>
                <a:spcPct val="90000"/>
              </a:lnSpc>
              <a:spcAft>
                <a:spcPts val="340"/>
              </a:spcAft>
              <a:buFont typeface="Arial" panose="020B0604020202020204" pitchFamily="34" charset="0"/>
              <a:buChar char="•"/>
              <a:defRPr/>
            </a:pPr>
            <a:endParaRPr lang="en-GB" sz="2800" dirty="0">
              <a:latin typeface="Arial" panose="020B0604020202020204" pitchFamily="34" charset="0"/>
              <a:cs typeface="Arial" panose="020B0604020202020204" pitchFamily="34" charset="0"/>
            </a:endParaRPr>
          </a:p>
          <a:p>
            <a:pPr marL="285750" lvl="0" indent="-285750">
              <a:lnSpc>
                <a:spcPct val="90000"/>
              </a:lnSpc>
              <a:spcAft>
                <a:spcPts val="340"/>
              </a:spcAft>
              <a:buFont typeface="Arial" panose="020B0604020202020204" pitchFamily="34" charset="0"/>
              <a:buChar char="•"/>
              <a:defRPr/>
            </a:pPr>
            <a:r>
              <a:rPr lang="en-GB" sz="2800" dirty="0">
                <a:latin typeface="Arial" panose="020B0604020202020204" pitchFamily="34" charset="0"/>
                <a:cs typeface="Arial" panose="020B0604020202020204" pitchFamily="34" charset="0"/>
              </a:rPr>
              <a:t>Consider Archiving and Tiered blob storage patterns</a:t>
            </a:r>
          </a:p>
          <a:p>
            <a:pPr marL="285750" lvl="0" indent="-285750">
              <a:lnSpc>
                <a:spcPct val="90000"/>
              </a:lnSpc>
              <a:spcAft>
                <a:spcPts val="340"/>
              </a:spcAft>
              <a:buFont typeface="Arial" panose="020B0604020202020204" pitchFamily="34" charset="0"/>
              <a:buChar char="•"/>
              <a:defRPr/>
            </a:pPr>
            <a:endParaRPr lang="en-GB" sz="2800" dirty="0">
              <a:latin typeface="Arial" panose="020B0604020202020204" pitchFamily="34" charset="0"/>
              <a:cs typeface="Arial" panose="020B0604020202020204" pitchFamily="34" charset="0"/>
            </a:endParaRPr>
          </a:p>
          <a:p>
            <a:pPr marL="285750" lvl="0" indent="-285750">
              <a:lnSpc>
                <a:spcPct val="90000"/>
              </a:lnSpc>
              <a:spcAft>
                <a:spcPts val="340"/>
              </a:spcAft>
              <a:buFont typeface="Arial" panose="020B0604020202020204" pitchFamily="34" charset="0"/>
              <a:buChar char="•"/>
              <a:defRPr/>
            </a:pPr>
            <a:r>
              <a:rPr lang="en-GB" sz="2800" dirty="0">
                <a:latin typeface="Arial" panose="020B0604020202020204" pitchFamily="34" charset="0"/>
                <a:cs typeface="Arial" panose="020B0604020202020204" pitchFamily="34" charset="0"/>
              </a:rPr>
              <a:t>Hot and cool blob storage</a:t>
            </a:r>
          </a:p>
          <a:p>
            <a:endParaRPr lang="en-GB"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800" dirty="0">
                <a:latin typeface="Arial" panose="020B0604020202020204" pitchFamily="34" charset="0"/>
                <a:cs typeface="Arial" panose="020B0604020202020204" pitchFamily="34" charset="0"/>
              </a:rPr>
              <a:t>Azure SQL Data Warehouse is billed by runtime compute + storage, and can be paused.</a:t>
            </a:r>
          </a:p>
          <a:p>
            <a:pPr marL="285750" indent="-285750">
              <a:buFont typeface="Arial" panose="020B0604020202020204" pitchFamily="34" charset="0"/>
              <a:buChar char="•"/>
            </a:pPr>
            <a:endParaRPr lang="en-GB"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800" dirty="0">
                <a:latin typeface="Arial" panose="020B0604020202020204" pitchFamily="34" charset="0"/>
                <a:cs typeface="Arial" panose="020B0604020202020204" pitchFamily="34" charset="0"/>
              </a:rPr>
              <a:t>Azure SQL Database Elastic Pools and sharding can be used to leverage the Compute Resource Consolidation pattern in a BILLING context (see next slide)</a:t>
            </a:r>
            <a:endParaRPr lang="en-GB"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8775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581" y="0"/>
            <a:ext cx="11889564" cy="917575"/>
          </a:xfrm>
        </p:spPr>
        <p:txBody>
          <a:bodyPr/>
          <a:lstStyle/>
          <a:p>
            <a:pPr algn="ctr"/>
            <a:r>
              <a:rPr lang="en-US" b="1" dirty="0"/>
              <a:t>Design patterns for multi-tenant SaaS applications and Azure SQL Database</a:t>
            </a:r>
            <a:endParaRPr lang="en-GB" dirty="0"/>
          </a:p>
        </p:txBody>
      </p:sp>
      <p:pic>
        <p:nvPicPr>
          <p:cNvPr id="7" name="Picture 6"/>
          <p:cNvPicPr>
            <a:picLocks noChangeAspect="1"/>
          </p:cNvPicPr>
          <p:nvPr/>
        </p:nvPicPr>
        <p:blipFill>
          <a:blip r:embed="rId2"/>
          <a:stretch>
            <a:fillRect/>
          </a:stretch>
        </p:blipFill>
        <p:spPr>
          <a:xfrm>
            <a:off x="2617837" y="1625054"/>
            <a:ext cx="6912768" cy="4446097"/>
          </a:xfrm>
          <a:prstGeom prst="rect">
            <a:avLst/>
          </a:prstGeom>
        </p:spPr>
      </p:pic>
      <p:sp>
        <p:nvSpPr>
          <p:cNvPr id="8" name="Rectangle 7"/>
          <p:cNvSpPr/>
          <p:nvPr/>
        </p:nvSpPr>
        <p:spPr>
          <a:xfrm>
            <a:off x="601613" y="6409298"/>
            <a:ext cx="11521280" cy="369332"/>
          </a:xfrm>
          <a:prstGeom prst="rect">
            <a:avLst/>
          </a:prstGeom>
        </p:spPr>
        <p:txBody>
          <a:bodyPr wrap="square">
            <a:spAutoFit/>
          </a:bodyPr>
          <a:lstStyle/>
          <a:p>
            <a:r>
              <a:rPr lang="en-GB" dirty="0">
                <a:solidFill>
                  <a:srgbClr val="FFFF00"/>
                </a:solidFill>
              </a:rPr>
              <a:t>docs.microsoft.com/en-us/azure/sql-database/sql-database-design-patterns-multi-tenancy-saas-applications</a:t>
            </a:r>
            <a:endParaRPr lang="en-GB" dirty="0">
              <a:solidFill>
                <a:srgbClr val="FFFF00"/>
              </a:solidFill>
            </a:endParaRPr>
          </a:p>
        </p:txBody>
      </p:sp>
    </p:spTree>
    <p:extLst>
      <p:ext uri="{BB962C8B-B14F-4D97-AF65-F5344CB8AC3E}">
        <p14:creationId xmlns:p14="http://schemas.microsoft.com/office/powerpoint/2010/main" val="24586619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786189" y="39654"/>
            <a:ext cx="7552457" cy="6954872"/>
          </a:xfrm>
          <a:prstGeom prst="rect">
            <a:avLst/>
          </a:prstGeom>
        </p:spPr>
      </p:pic>
      <p:sp>
        <p:nvSpPr>
          <p:cNvPr id="2" name="Title 1"/>
          <p:cNvSpPr>
            <a:spLocks noGrp="1"/>
          </p:cNvSpPr>
          <p:nvPr>
            <p:ph type="title"/>
          </p:nvPr>
        </p:nvSpPr>
        <p:spPr>
          <a:xfrm>
            <a:off x="313581" y="832966"/>
            <a:ext cx="7056784" cy="5256584"/>
          </a:xfrm>
          <a:solidFill>
            <a:srgbClr val="002050">
              <a:alpha val="75000"/>
            </a:srgbClr>
          </a:solidFill>
        </p:spPr>
        <p:txBody>
          <a:bodyPr vert="horz" wrap="square" lIns="146304" tIns="91440" rIns="146304" bIns="91440" rtlCol="0" anchor="t" anchorCtr="0">
            <a:noAutofit/>
          </a:bodyPr>
          <a:lstStyle/>
          <a:p>
            <a:r>
              <a:rPr lang="en-GB" sz="6600" dirty="0">
                <a:solidFill>
                  <a:schemeClr val="tx1"/>
                </a:solidFill>
              </a:rPr>
              <a:t>Mind the gap</a:t>
            </a:r>
            <a:br>
              <a:rPr lang="en-GB" sz="6600" dirty="0">
                <a:solidFill>
                  <a:schemeClr val="tx1"/>
                </a:solidFill>
              </a:rPr>
            </a:br>
            <a:br>
              <a:rPr lang="en-GB" sz="6600" dirty="0">
                <a:solidFill>
                  <a:schemeClr val="tx1"/>
                </a:solidFill>
              </a:rPr>
            </a:br>
            <a:r>
              <a:rPr lang="en-GB" sz="4400" dirty="0">
                <a:solidFill>
                  <a:schemeClr val="tx1"/>
                </a:solidFill>
              </a:rPr>
              <a:t>Migrating to the cloud, or </a:t>
            </a:r>
            <a:r>
              <a:rPr lang="en-US" sz="4400" dirty="0">
                <a:solidFill>
                  <a:schemeClr val="tx1"/>
                </a:solidFill>
              </a:rPr>
              <a:t> transitioning to SaaS charging models?</a:t>
            </a:r>
            <a:br>
              <a:rPr lang="en-US" sz="4400" dirty="0">
                <a:solidFill>
                  <a:schemeClr val="tx1"/>
                </a:solidFill>
              </a:rPr>
            </a:br>
            <a:br>
              <a:rPr lang="en-US" sz="4400" dirty="0">
                <a:solidFill>
                  <a:schemeClr val="tx1"/>
                </a:solidFill>
              </a:rPr>
            </a:br>
            <a:r>
              <a:rPr lang="en-US" sz="4400" dirty="0">
                <a:solidFill>
                  <a:schemeClr val="tx1"/>
                </a:solidFill>
              </a:rPr>
              <a:t>David Gristwood</a:t>
            </a:r>
            <a:endParaRPr lang="en-US" sz="2800" dirty="0">
              <a:solidFill>
                <a:schemeClr val="tx1"/>
              </a:solidFill>
            </a:endParaRPr>
          </a:p>
        </p:txBody>
      </p:sp>
      <p:sp>
        <p:nvSpPr>
          <p:cNvPr id="3" name="Rectangle 2"/>
          <p:cNvSpPr/>
          <p:nvPr/>
        </p:nvSpPr>
        <p:spPr bwMode="auto">
          <a:xfrm>
            <a:off x="-1702643" y="6161558"/>
            <a:ext cx="7992888" cy="1440160"/>
          </a:xfrm>
          <a:prstGeom prst="rect">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78894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1265014"/>
            <a:ext cx="11414305" cy="5544616"/>
          </a:xfrm>
        </p:spPr>
        <p:txBody>
          <a:bodyPr/>
          <a:lstStyle/>
          <a:p>
            <a:pPr marL="742950" indent="-742950">
              <a:buFont typeface="+mj-lt"/>
              <a:buAutoNum type="arabicPeriod"/>
            </a:pPr>
            <a:r>
              <a:rPr lang="en-GB" sz="2800" dirty="0"/>
              <a:t>Introduction</a:t>
            </a:r>
          </a:p>
          <a:p>
            <a:pPr marL="742950" indent="-742950">
              <a:buFont typeface="+mj-lt"/>
              <a:buAutoNum type="arabicPeriod"/>
            </a:pPr>
            <a:endParaRPr lang="en-GB" sz="2800" dirty="0"/>
          </a:p>
          <a:p>
            <a:pPr marL="742950" indent="-742950">
              <a:buFont typeface="+mj-lt"/>
              <a:buAutoNum type="arabicPeriod"/>
            </a:pPr>
            <a:r>
              <a:rPr lang="en-GB" sz="2800" dirty="0"/>
              <a:t>What to </a:t>
            </a:r>
            <a:r>
              <a:rPr lang="en-GB" sz="2800" b="1" u="sng" dirty="0"/>
              <a:t>do</a:t>
            </a:r>
            <a:r>
              <a:rPr lang="en-GB" sz="2800" dirty="0"/>
              <a:t> (Cloud Design Patterns and good practices) and what to </a:t>
            </a:r>
            <a:r>
              <a:rPr lang="en-GB" sz="2800" b="1" u="sng" dirty="0"/>
              <a:t>avoid</a:t>
            </a:r>
            <a:r>
              <a:rPr lang="en-GB" sz="2800" dirty="0"/>
              <a:t> (Classic errors and mistakes)</a:t>
            </a:r>
          </a:p>
          <a:p>
            <a:pPr marL="742950" indent="-742950">
              <a:buFont typeface="+mj-lt"/>
              <a:buAutoNum type="arabicPeriod"/>
            </a:pPr>
            <a:endParaRPr lang="en-GB" sz="2800" dirty="0"/>
          </a:p>
          <a:p>
            <a:pPr marL="1327150" lvl="1" indent="-742950"/>
            <a:r>
              <a:rPr lang="en-GB" dirty="0"/>
              <a:t>With coffee break</a:t>
            </a:r>
          </a:p>
          <a:p>
            <a:pPr marL="742950" indent="-742950">
              <a:buFont typeface="+mj-lt"/>
              <a:buAutoNum type="arabicPeriod"/>
            </a:pPr>
            <a:endParaRPr lang="en-GB" sz="2800" dirty="0"/>
          </a:p>
          <a:p>
            <a:pPr marL="742950" indent="-742950">
              <a:buFont typeface="+mj-lt"/>
              <a:buAutoNum type="arabicPeriod"/>
            </a:pPr>
            <a:r>
              <a:rPr lang="en-GB" sz="2800" dirty="0"/>
              <a:t>Lunch</a:t>
            </a:r>
          </a:p>
          <a:p>
            <a:pPr marL="742950" indent="-742950">
              <a:buFont typeface="+mj-lt"/>
              <a:buAutoNum type="arabicPeriod"/>
            </a:pPr>
            <a:endParaRPr lang="en-GB" sz="2800" dirty="0"/>
          </a:p>
          <a:p>
            <a:pPr marL="742950" indent="-742950">
              <a:buFont typeface="+mj-lt"/>
              <a:buAutoNum type="arabicPeriod"/>
            </a:pPr>
            <a:r>
              <a:rPr lang="en-GB" sz="2800" dirty="0"/>
              <a:t>Group discussion</a:t>
            </a:r>
            <a:endParaRPr lang="en-GB" sz="2000" dirty="0"/>
          </a:p>
          <a:p>
            <a:endParaRPr lang="en-GB" sz="2800" dirty="0"/>
          </a:p>
        </p:txBody>
      </p:sp>
      <p:sp>
        <p:nvSpPr>
          <p:cNvPr id="3" name="Title 2"/>
          <p:cNvSpPr>
            <a:spLocks noGrp="1"/>
          </p:cNvSpPr>
          <p:nvPr>
            <p:ph type="title"/>
          </p:nvPr>
        </p:nvSpPr>
        <p:spPr>
          <a:xfrm>
            <a:off x="276540" y="256902"/>
            <a:ext cx="8229535" cy="876041"/>
          </a:xfrm>
        </p:spPr>
        <p:txBody>
          <a:bodyPr/>
          <a:lstStyle/>
          <a:p>
            <a:r>
              <a:rPr lang="en-GB" sz="4400" dirty="0">
                <a:solidFill>
                  <a:srgbClr val="002050"/>
                </a:solidFill>
              </a:rPr>
              <a:t>Today’s Agenda</a:t>
            </a:r>
          </a:p>
        </p:txBody>
      </p:sp>
    </p:spTree>
    <p:extLst>
      <p:ext uri="{BB962C8B-B14F-4D97-AF65-F5344CB8AC3E}">
        <p14:creationId xmlns:p14="http://schemas.microsoft.com/office/powerpoint/2010/main" val="2189760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544934"/>
            <a:ext cx="5486399" cy="7497437"/>
          </a:xfrm>
        </p:spPr>
        <p:txBody>
          <a:bodyPr/>
          <a:lstStyle/>
          <a:p>
            <a:r>
              <a:rPr lang="en-GB" dirty="0"/>
              <a:t>Cost Gap</a:t>
            </a:r>
            <a:br>
              <a:rPr lang="en-GB" dirty="0"/>
            </a:br>
            <a:br>
              <a:rPr lang="en-GB" dirty="0"/>
            </a:br>
            <a:r>
              <a:rPr lang="en-US" sz="4400" dirty="0"/>
              <a:t>A gap between how you charge for your service and how you are charged for consumption of cloud resources.</a:t>
            </a:r>
            <a:br>
              <a:rPr lang="en-GB" sz="6000" dirty="0"/>
            </a:br>
            <a:br>
              <a:rPr lang="en-GB" sz="6000" dirty="0"/>
            </a:br>
            <a:endParaRPr lang="en-GB" dirty="0"/>
          </a:p>
        </p:txBody>
      </p:sp>
      <p:sp>
        <p:nvSpPr>
          <p:cNvPr id="3" name="Picture Placeholder 2"/>
          <p:cNvSpPr>
            <a:spLocks noGrp="1"/>
          </p:cNvSpPr>
          <p:nvPr>
            <p:ph type="pic" sz="quarter" idx="10"/>
          </p:nvPr>
        </p:nvSpPr>
        <p:spPr>
          <a:xfrm>
            <a:off x="6233537" y="3097"/>
            <a:ext cx="6216650" cy="6992587"/>
          </a:xfrm>
          <a:blipFill>
            <a:blip r:embed="rId3"/>
            <a:stretch>
              <a:fillRect/>
            </a:stretch>
          </a:blipFill>
        </p:spPr>
      </p:sp>
    </p:spTree>
    <p:extLst>
      <p:ext uri="{BB962C8B-B14F-4D97-AF65-F5344CB8AC3E}">
        <p14:creationId xmlns:p14="http://schemas.microsoft.com/office/powerpoint/2010/main" val="26175417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84894"/>
            <a:ext cx="8424936" cy="6472541"/>
          </a:xfrm>
        </p:spPr>
        <p:txBody>
          <a:bodyPr/>
          <a:lstStyle/>
          <a:p>
            <a:r>
              <a:rPr lang="en-GB" sz="5400" dirty="0"/>
              <a:t>Looking forward .. Utopia …</a:t>
            </a:r>
            <a:br>
              <a:rPr lang="en-GB" sz="5400" dirty="0"/>
            </a:br>
            <a:br>
              <a:rPr lang="en-GB" sz="4400" dirty="0"/>
            </a:br>
            <a:r>
              <a:rPr lang="en-GB" sz="3600" dirty="0">
                <a:latin typeface="+mn-lt"/>
              </a:rPr>
              <a:t>You “</a:t>
            </a:r>
            <a:r>
              <a:rPr lang="en-GB" sz="3600" dirty="0" err="1">
                <a:latin typeface="+mn-lt"/>
              </a:rPr>
              <a:t>SaaSify</a:t>
            </a:r>
            <a:r>
              <a:rPr lang="en-GB" sz="3600" dirty="0">
                <a:latin typeface="+mn-lt"/>
              </a:rPr>
              <a:t>”* the app </a:t>
            </a:r>
            <a:br>
              <a:rPr lang="en-GB" sz="4000" dirty="0">
                <a:latin typeface="+mn-lt"/>
              </a:rPr>
            </a:br>
            <a:br>
              <a:rPr lang="en-GB" sz="4000" dirty="0">
                <a:latin typeface="+mn-lt"/>
              </a:rPr>
            </a:br>
            <a:r>
              <a:rPr lang="en-GB" sz="4000" dirty="0">
                <a:latin typeface="+mn-lt"/>
              </a:rPr>
              <a:t>You deploy it to PaaS / Serverless </a:t>
            </a:r>
            <a:br>
              <a:rPr lang="en-GB" sz="4000" dirty="0">
                <a:latin typeface="+mn-lt"/>
              </a:rPr>
            </a:br>
            <a:br>
              <a:rPr lang="en-GB" sz="4000" dirty="0">
                <a:latin typeface="+mn-lt"/>
              </a:rPr>
            </a:br>
            <a:r>
              <a:rPr lang="en-GB" sz="4000" dirty="0">
                <a:latin typeface="+mn-lt"/>
              </a:rPr>
              <a:t>You change your billing model</a:t>
            </a:r>
            <a:br>
              <a:rPr lang="en-GB" sz="4000" dirty="0">
                <a:latin typeface="+mn-lt"/>
              </a:rPr>
            </a:br>
            <a:br>
              <a:rPr lang="en-GB" sz="4000" dirty="0">
                <a:latin typeface="+mn-lt"/>
              </a:rPr>
            </a:br>
            <a:r>
              <a:rPr lang="en-GB" sz="4000" dirty="0">
                <a:latin typeface="+mn-lt"/>
              </a:rPr>
              <a:t>You are now ISV Leaders in SaaS</a:t>
            </a:r>
            <a:br>
              <a:rPr lang="en-GB" sz="4000" dirty="0">
                <a:latin typeface="+mn-lt"/>
              </a:rPr>
            </a:br>
            <a:br>
              <a:rPr lang="en-GB" sz="4000" dirty="0">
                <a:latin typeface="+mn-lt"/>
              </a:rPr>
            </a:br>
            <a:r>
              <a:rPr lang="en-GB" sz="4000" dirty="0">
                <a:latin typeface="+mn-lt"/>
              </a:rPr>
              <a:t>							   But….</a:t>
            </a:r>
            <a:endParaRPr lang="en-GB" sz="5400" dirty="0">
              <a:latin typeface="+mn-lt"/>
            </a:endParaRPr>
          </a:p>
        </p:txBody>
      </p:sp>
      <p:pic>
        <p:nvPicPr>
          <p:cNvPr id="4" name="Picture Placeholder 3"/>
          <p:cNvPicPr>
            <a:picLocks noGrp="1" noChangeAspect="1"/>
          </p:cNvPicPr>
          <p:nvPr>
            <p:ph type="pic" sz="quarter" idx="10"/>
          </p:nvPr>
        </p:nvPicPr>
        <p:blipFill rotWithShape="1">
          <a:blip r:embed="rId3"/>
          <a:srcRect l="46422" r="24997"/>
          <a:stretch/>
        </p:blipFill>
        <p:spPr>
          <a:xfrm>
            <a:off x="9242573" y="1938"/>
            <a:ext cx="3193902" cy="6992587"/>
          </a:xfrm>
          <a:prstGeom prst="rect">
            <a:avLst/>
          </a:prstGeom>
        </p:spPr>
      </p:pic>
      <p:sp>
        <p:nvSpPr>
          <p:cNvPr id="3" name="TextBox 2"/>
          <p:cNvSpPr txBox="1"/>
          <p:nvPr/>
        </p:nvSpPr>
        <p:spPr>
          <a:xfrm>
            <a:off x="-35839" y="6398902"/>
            <a:ext cx="1897186" cy="517065"/>
          </a:xfrm>
          <a:prstGeom prst="rect">
            <a:avLst/>
          </a:prstGeom>
          <a:noFill/>
        </p:spPr>
        <p:txBody>
          <a:bodyPr wrap="none" lIns="182880" tIns="146304" rIns="182880" bIns="146304" rtlCol="0">
            <a:spAutoFit/>
          </a:bodyPr>
          <a:lstStyle/>
          <a:p>
            <a:pPr>
              <a:lnSpc>
                <a:spcPct val="90000"/>
              </a:lnSpc>
              <a:spcAft>
                <a:spcPts val="600"/>
              </a:spcAft>
            </a:pPr>
            <a:r>
              <a:rPr lang="en-GB" sz="1600" i="1" dirty="0">
                <a:gradFill>
                  <a:gsLst>
                    <a:gs pos="2917">
                      <a:schemeClr val="tx1"/>
                    </a:gs>
                    <a:gs pos="30000">
                      <a:schemeClr val="tx1"/>
                    </a:gs>
                  </a:gsLst>
                  <a:lin ang="5400000" scaled="0"/>
                </a:gradFill>
              </a:rPr>
              <a:t>* Not a real word</a:t>
            </a:r>
          </a:p>
        </p:txBody>
      </p:sp>
    </p:spTree>
    <p:extLst>
      <p:ext uri="{BB962C8B-B14F-4D97-AF65-F5344CB8AC3E}">
        <p14:creationId xmlns:p14="http://schemas.microsoft.com/office/powerpoint/2010/main" val="5861434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89" y="482590"/>
            <a:ext cx="8424936" cy="5835444"/>
          </a:xfrm>
        </p:spPr>
        <p:txBody>
          <a:bodyPr/>
          <a:lstStyle/>
          <a:p>
            <a:r>
              <a:rPr lang="en-GB" sz="4400" dirty="0"/>
              <a:t>What often happens … </a:t>
            </a:r>
            <a:br>
              <a:rPr lang="en-GB" sz="4400" dirty="0"/>
            </a:br>
            <a:br>
              <a:rPr lang="en-GB" sz="4400" dirty="0"/>
            </a:br>
            <a:r>
              <a:rPr lang="en-GB" sz="2800" b="1" dirty="0">
                <a:solidFill>
                  <a:srgbClr val="003399"/>
                </a:solidFill>
              </a:rPr>
              <a:t>Where ISVs do not have a cloud or SaaS ready product, they deploy what they have and try to make it fit…..</a:t>
            </a:r>
            <a:br>
              <a:rPr lang="en-GB" sz="2400" dirty="0">
                <a:solidFill>
                  <a:srgbClr val="003399"/>
                </a:solidFill>
                <a:latin typeface="+mn-lt"/>
              </a:rPr>
            </a:br>
            <a:br>
              <a:rPr lang="en-GB" sz="2400" dirty="0">
                <a:solidFill>
                  <a:srgbClr val="003399"/>
                </a:solidFill>
                <a:latin typeface="+mn-lt"/>
              </a:rPr>
            </a:br>
            <a:r>
              <a:rPr lang="en-GB" sz="2400" dirty="0">
                <a:latin typeface="+mn-lt"/>
              </a:rPr>
              <a:t>Extend ISV time to profit by x months.</a:t>
            </a:r>
            <a:br>
              <a:rPr lang="en-GB" sz="2400" dirty="0">
                <a:latin typeface="+mn-lt"/>
              </a:rPr>
            </a:br>
            <a:br>
              <a:rPr lang="en-GB" sz="2400" dirty="0">
                <a:latin typeface="+mn-lt"/>
              </a:rPr>
            </a:br>
            <a:r>
              <a:rPr lang="en-GB" sz="2400" dirty="0">
                <a:latin typeface="+mn-lt"/>
              </a:rPr>
              <a:t>Add new risk of customer termination</a:t>
            </a:r>
            <a:br>
              <a:rPr lang="en-GB" sz="2400" dirty="0">
                <a:latin typeface="+mn-lt"/>
              </a:rPr>
            </a:br>
            <a:br>
              <a:rPr lang="en-GB" sz="2400" dirty="0">
                <a:latin typeface="+mn-lt"/>
              </a:rPr>
            </a:br>
            <a:r>
              <a:rPr lang="en-GB" sz="2400" dirty="0">
                <a:latin typeface="+mn-lt"/>
              </a:rPr>
              <a:t>Add new risk of over-consumption (risk of under-pricing against fixed IaaS resource costs) – results in excessive cost or under-performance.</a:t>
            </a:r>
            <a:br>
              <a:rPr lang="en-GB" sz="2400" dirty="0">
                <a:latin typeface="+mn-lt"/>
              </a:rPr>
            </a:br>
            <a:br>
              <a:rPr lang="en-GB" sz="2400" dirty="0">
                <a:latin typeface="+mn-lt"/>
              </a:rPr>
            </a:br>
            <a:r>
              <a:rPr lang="en-GB" sz="2400" dirty="0">
                <a:latin typeface="+mn-lt"/>
              </a:rPr>
              <a:t>Add new risk of under-consumption of resource (IaaS over-provisioning) </a:t>
            </a:r>
            <a:endParaRPr lang="en-GB" sz="3200" dirty="0">
              <a:latin typeface="+mn-lt"/>
            </a:endParaRPr>
          </a:p>
        </p:txBody>
      </p:sp>
      <p:pic>
        <p:nvPicPr>
          <p:cNvPr id="4" name="Picture Placeholder 3"/>
          <p:cNvPicPr>
            <a:picLocks noGrp="1" noChangeAspect="1"/>
          </p:cNvPicPr>
          <p:nvPr>
            <p:ph type="pic" sz="quarter" idx="10"/>
          </p:nvPr>
        </p:nvPicPr>
        <p:blipFill rotWithShape="1">
          <a:blip r:embed="rId3"/>
          <a:srcRect l="46422" r="24997"/>
          <a:stretch/>
        </p:blipFill>
        <p:spPr>
          <a:xfrm>
            <a:off x="9242573" y="1938"/>
            <a:ext cx="3193902" cy="6992587"/>
          </a:xfrm>
          <a:prstGeom prst="rect">
            <a:avLst/>
          </a:prstGeom>
        </p:spPr>
      </p:pic>
      <p:pic>
        <p:nvPicPr>
          <p:cNvPr id="5" name="Picture 4"/>
          <p:cNvPicPr>
            <a:picLocks noChangeAspect="1"/>
          </p:cNvPicPr>
          <p:nvPr/>
        </p:nvPicPr>
        <p:blipFill rotWithShape="1">
          <a:blip r:embed="rId4"/>
          <a:srcRect l="49766" r="690"/>
          <a:stretch/>
        </p:blipFill>
        <p:spPr>
          <a:xfrm>
            <a:off x="9223879" y="1938"/>
            <a:ext cx="5161478" cy="6994525"/>
          </a:xfrm>
          <a:prstGeom prst="rect">
            <a:avLst/>
          </a:prstGeom>
        </p:spPr>
      </p:pic>
    </p:spTree>
    <p:extLst>
      <p:ext uri="{BB962C8B-B14F-4D97-AF65-F5344CB8AC3E}">
        <p14:creationId xmlns:p14="http://schemas.microsoft.com/office/powerpoint/2010/main" val="4430362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89" y="482590"/>
            <a:ext cx="8424936" cy="5835444"/>
          </a:xfrm>
        </p:spPr>
        <p:txBody>
          <a:bodyPr/>
          <a:lstStyle/>
          <a:p>
            <a:r>
              <a:rPr lang="en-GB" sz="4400" dirty="0"/>
              <a:t>Transitioning to SaaS - challenges</a:t>
            </a:r>
            <a:br>
              <a:rPr lang="en-GB" sz="4400" dirty="0"/>
            </a:br>
            <a:br>
              <a:rPr lang="en-GB" sz="4400" dirty="0"/>
            </a:br>
            <a:r>
              <a:rPr lang="en-GB" sz="3200" strike="sngStrike" dirty="0">
                <a:latin typeface="+mn-lt"/>
              </a:rPr>
              <a:t>Extend ISV time to profit by x months.</a:t>
            </a:r>
            <a:br>
              <a:rPr lang="en-GB" sz="3200" strike="sngStrike" dirty="0">
                <a:latin typeface="+mn-lt"/>
              </a:rPr>
            </a:br>
            <a:br>
              <a:rPr lang="en-GB" sz="3200" strike="sngStrike" dirty="0">
                <a:latin typeface="+mn-lt"/>
              </a:rPr>
            </a:br>
            <a:r>
              <a:rPr lang="en-GB" sz="3200" strike="sngStrike" dirty="0">
                <a:latin typeface="+mn-lt"/>
              </a:rPr>
              <a:t>Add new risk of customer termination</a:t>
            </a:r>
            <a:br>
              <a:rPr lang="en-GB" sz="3200" strike="sngStrike" dirty="0">
                <a:latin typeface="+mn-lt"/>
              </a:rPr>
            </a:br>
            <a:br>
              <a:rPr lang="en-GB" sz="3200" dirty="0">
                <a:latin typeface="+mn-lt"/>
              </a:rPr>
            </a:br>
            <a:r>
              <a:rPr lang="en-GB" sz="3200" dirty="0">
                <a:solidFill>
                  <a:srgbClr val="002060"/>
                </a:solidFill>
                <a:latin typeface="+mn-lt"/>
              </a:rPr>
              <a:t>Add new risk of over-consumption (risk of under-pricing against fixed IaaS resource costs) – results in excessive cost or under-performance.</a:t>
            </a:r>
            <a:br>
              <a:rPr lang="en-GB" sz="3200" dirty="0">
                <a:solidFill>
                  <a:srgbClr val="002060"/>
                </a:solidFill>
                <a:latin typeface="+mn-lt"/>
              </a:rPr>
            </a:br>
            <a:br>
              <a:rPr lang="en-GB" sz="3200" dirty="0">
                <a:solidFill>
                  <a:srgbClr val="002060"/>
                </a:solidFill>
                <a:latin typeface="+mn-lt"/>
              </a:rPr>
            </a:br>
            <a:r>
              <a:rPr lang="en-GB" sz="3200" dirty="0">
                <a:solidFill>
                  <a:srgbClr val="002060"/>
                </a:solidFill>
                <a:latin typeface="+mn-lt"/>
              </a:rPr>
              <a:t>Add new risk of under-consumption of resource (IaaS over-provisioning) </a:t>
            </a:r>
            <a:endParaRPr lang="en-GB" sz="5400" dirty="0">
              <a:solidFill>
                <a:srgbClr val="002060"/>
              </a:solidFill>
            </a:endParaRPr>
          </a:p>
        </p:txBody>
      </p:sp>
      <p:pic>
        <p:nvPicPr>
          <p:cNvPr id="4" name="Picture Placeholder 3"/>
          <p:cNvPicPr>
            <a:picLocks noGrp="1" noChangeAspect="1"/>
          </p:cNvPicPr>
          <p:nvPr>
            <p:ph type="pic" sz="quarter" idx="10"/>
          </p:nvPr>
        </p:nvPicPr>
        <p:blipFill rotWithShape="1">
          <a:blip r:embed="rId3"/>
          <a:srcRect l="46422" r="24997"/>
          <a:stretch/>
        </p:blipFill>
        <p:spPr>
          <a:xfrm>
            <a:off x="9242573" y="1938"/>
            <a:ext cx="3193902" cy="6992587"/>
          </a:xfrm>
          <a:prstGeom prst="rect">
            <a:avLst/>
          </a:prstGeom>
        </p:spPr>
      </p:pic>
      <p:pic>
        <p:nvPicPr>
          <p:cNvPr id="5" name="Picture 4"/>
          <p:cNvPicPr>
            <a:picLocks noChangeAspect="1"/>
          </p:cNvPicPr>
          <p:nvPr/>
        </p:nvPicPr>
        <p:blipFill rotWithShape="1">
          <a:blip r:embed="rId4"/>
          <a:srcRect l="49766" r="690"/>
          <a:stretch/>
        </p:blipFill>
        <p:spPr>
          <a:xfrm>
            <a:off x="9223879" y="1938"/>
            <a:ext cx="5161478" cy="6994525"/>
          </a:xfrm>
          <a:prstGeom prst="rect">
            <a:avLst/>
          </a:prstGeom>
        </p:spPr>
      </p:pic>
    </p:spTree>
    <p:extLst>
      <p:ext uri="{BB962C8B-B14F-4D97-AF65-F5344CB8AC3E}">
        <p14:creationId xmlns:p14="http://schemas.microsoft.com/office/powerpoint/2010/main" val="21227211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1248" y="904974"/>
            <a:ext cx="11889564" cy="917575"/>
          </a:xfrm>
        </p:spPr>
        <p:txBody>
          <a:bodyPr/>
          <a:lstStyle/>
          <a:p>
            <a:r>
              <a:rPr lang="en-GB" dirty="0"/>
              <a:t>So, how do you cost your software?</a:t>
            </a:r>
          </a:p>
        </p:txBody>
      </p:sp>
      <p:sp>
        <p:nvSpPr>
          <p:cNvPr id="5" name="Text Placeholder 4"/>
          <p:cNvSpPr>
            <a:spLocks noGrp="1"/>
          </p:cNvSpPr>
          <p:nvPr>
            <p:ph type="body" sz="quarter" idx="10"/>
          </p:nvPr>
        </p:nvSpPr>
        <p:spPr>
          <a:xfrm>
            <a:off x="253612" y="2849190"/>
            <a:ext cx="11887200" cy="1292662"/>
          </a:xfrm>
        </p:spPr>
        <p:txBody>
          <a:bodyPr/>
          <a:lstStyle/>
          <a:p>
            <a:r>
              <a:rPr lang="en-GB" dirty="0"/>
              <a:t>Perhaps we should take some inspiration from an industry we are all familiar with ….</a:t>
            </a:r>
          </a:p>
        </p:txBody>
      </p:sp>
    </p:spTree>
    <p:extLst>
      <p:ext uri="{BB962C8B-B14F-4D97-AF65-F5344CB8AC3E}">
        <p14:creationId xmlns:p14="http://schemas.microsoft.com/office/powerpoint/2010/main" val="1086838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29395" y="328910"/>
            <a:ext cx="7239745" cy="6420219"/>
          </a:xfrm>
        </p:spPr>
        <p:txBody>
          <a:bodyPr/>
          <a:lstStyle/>
          <a:p>
            <a:r>
              <a:rPr lang="en-GB" sz="3600" dirty="0"/>
              <a:t>Restaurants understand food cost, portion control and correct menu pricing</a:t>
            </a:r>
          </a:p>
          <a:p>
            <a:pPr marL="571500" indent="-571500">
              <a:buFont typeface="Arial" panose="020B0604020202020204" pitchFamily="34" charset="0"/>
              <a:buChar char="•"/>
            </a:pPr>
            <a:r>
              <a:rPr lang="en-GB" sz="2400" dirty="0"/>
              <a:t>How much you pay for food determines how much you need to charge for it</a:t>
            </a:r>
          </a:p>
          <a:p>
            <a:pPr marL="571500" indent="-571500">
              <a:buFont typeface="Arial" panose="020B0604020202020204" pitchFamily="34" charset="0"/>
              <a:buChar char="•"/>
            </a:pPr>
            <a:r>
              <a:rPr lang="en-GB" sz="2400" dirty="0"/>
              <a:t>Food cost should be around 30-35 percent of charged price</a:t>
            </a:r>
          </a:p>
          <a:p>
            <a:r>
              <a:rPr lang="en-GB" sz="2800" dirty="0"/>
              <a:t>Take a Filet Mignon dinner:</a:t>
            </a:r>
          </a:p>
          <a:p>
            <a:pPr marL="457200" indent="-457200">
              <a:buFont typeface="Arial" panose="020B0604020202020204" pitchFamily="34" charset="0"/>
              <a:buChar char="•"/>
            </a:pPr>
            <a:r>
              <a:rPr lang="en-GB" sz="2400" dirty="0"/>
              <a:t>Beef filet costs you £6 per portion</a:t>
            </a:r>
          </a:p>
          <a:p>
            <a:pPr marL="457200" indent="-457200">
              <a:buFont typeface="Arial" panose="020B0604020202020204" pitchFamily="34" charset="0"/>
              <a:buChar char="•"/>
            </a:pPr>
            <a:r>
              <a:rPr lang="en-GB" sz="2400" dirty="0"/>
              <a:t>Wrap (potato, vegetable, salad &amp; bread) costs £2.50</a:t>
            </a:r>
          </a:p>
          <a:p>
            <a:pPr marL="457200" indent="-457200">
              <a:buFont typeface="Arial" panose="020B0604020202020204" pitchFamily="34" charset="0"/>
              <a:buChar char="•"/>
            </a:pPr>
            <a:r>
              <a:rPr lang="en-GB" sz="2400" dirty="0"/>
              <a:t>Menu price = cost of your product/.35  i.e. £8.50/.35= £24.29</a:t>
            </a:r>
          </a:p>
          <a:p>
            <a:pPr marL="457200" indent="-457200">
              <a:buFont typeface="Arial" panose="020B0604020202020204" pitchFamily="34" charset="0"/>
              <a:buChar char="•"/>
            </a:pPr>
            <a:r>
              <a:rPr lang="en-GB" sz="2400" dirty="0"/>
              <a:t>So, £24.29 is the absolute minimum you need to charge in order to make a profit off the dinner</a:t>
            </a:r>
          </a:p>
        </p:txBody>
      </p:sp>
      <p:pic>
        <p:nvPicPr>
          <p:cNvPr id="5" name="Picture 4"/>
          <p:cNvPicPr>
            <a:picLocks noChangeAspect="1"/>
          </p:cNvPicPr>
          <p:nvPr/>
        </p:nvPicPr>
        <p:blipFill>
          <a:blip r:embed="rId2"/>
          <a:stretch>
            <a:fillRect/>
          </a:stretch>
        </p:blipFill>
        <p:spPr>
          <a:xfrm>
            <a:off x="169565" y="1600346"/>
            <a:ext cx="4443806" cy="3877345"/>
          </a:xfrm>
          <a:prstGeom prst="rect">
            <a:avLst/>
          </a:prstGeom>
        </p:spPr>
      </p:pic>
    </p:spTree>
    <p:extLst>
      <p:ext uri="{BB962C8B-B14F-4D97-AF65-F5344CB8AC3E}">
        <p14:creationId xmlns:p14="http://schemas.microsoft.com/office/powerpoint/2010/main" val="32798345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Menu Cost Form</a:t>
            </a:r>
            <a:endParaRPr lang="en-GB" dirty="0"/>
          </a:p>
        </p:txBody>
      </p:sp>
      <p:sp>
        <p:nvSpPr>
          <p:cNvPr id="3" name="Text Placeholder 2"/>
          <p:cNvSpPr>
            <a:spLocks noGrp="1"/>
          </p:cNvSpPr>
          <p:nvPr>
            <p:ph type="body" sz="quarter" idx="10"/>
          </p:nvPr>
        </p:nvSpPr>
        <p:spPr>
          <a:xfrm>
            <a:off x="259260" y="1348684"/>
            <a:ext cx="11887200" cy="1292662"/>
          </a:xfrm>
        </p:spPr>
        <p:txBody>
          <a:bodyPr/>
          <a:lstStyle/>
          <a:p>
            <a:r>
              <a:rPr lang="en-GB" dirty="0"/>
              <a:t>The catering industry is awash with Excel templates, on-line calculators, etc</a:t>
            </a:r>
          </a:p>
        </p:txBody>
      </p:sp>
      <p:pic>
        <p:nvPicPr>
          <p:cNvPr id="4" name="Picture 3"/>
          <p:cNvPicPr>
            <a:picLocks noChangeAspect="1"/>
          </p:cNvPicPr>
          <p:nvPr/>
        </p:nvPicPr>
        <p:blipFill>
          <a:blip r:embed="rId3"/>
          <a:stretch>
            <a:fillRect/>
          </a:stretch>
        </p:blipFill>
        <p:spPr>
          <a:xfrm>
            <a:off x="3625949" y="2777182"/>
            <a:ext cx="5074650" cy="4008057"/>
          </a:xfrm>
          <a:prstGeom prst="rect">
            <a:avLst/>
          </a:prstGeom>
        </p:spPr>
      </p:pic>
    </p:spTree>
    <p:extLst>
      <p:ext uri="{BB962C8B-B14F-4D97-AF65-F5344CB8AC3E}">
        <p14:creationId xmlns:p14="http://schemas.microsoft.com/office/powerpoint/2010/main" val="23976593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05669" y="2489150"/>
            <a:ext cx="10058399" cy="917575"/>
          </a:xfrm>
        </p:spPr>
        <p:txBody>
          <a:bodyPr/>
          <a:lstStyle/>
          <a:p>
            <a:pPr algn="ctr"/>
            <a:r>
              <a:rPr lang="en-GB" dirty="0">
                <a:solidFill>
                  <a:srgbClr val="002050"/>
                </a:solidFill>
              </a:rPr>
              <a:t>(TCO / TAPL) = CPT</a:t>
            </a:r>
            <a:endParaRPr lang="en-US" dirty="0">
              <a:solidFill>
                <a:srgbClr val="002050"/>
              </a:solidFill>
            </a:endParaRPr>
          </a:p>
        </p:txBody>
      </p:sp>
      <p:sp>
        <p:nvSpPr>
          <p:cNvPr id="6" name="Text Placeholder 5"/>
          <p:cNvSpPr>
            <a:spLocks noGrp="1"/>
          </p:cNvSpPr>
          <p:nvPr>
            <p:ph type="body" sz="quarter" idx="10"/>
          </p:nvPr>
        </p:nvSpPr>
        <p:spPr>
          <a:xfrm>
            <a:off x="548567" y="4085134"/>
            <a:ext cx="11172602" cy="1957459"/>
          </a:xfrm>
        </p:spPr>
        <p:txBody>
          <a:bodyPr/>
          <a:lstStyle/>
          <a:p>
            <a:r>
              <a:rPr lang="en-US" i="1" dirty="0">
                <a:solidFill>
                  <a:schemeClr val="tx1"/>
                </a:solidFill>
              </a:rPr>
              <a:t>TCO = Total Cost of Ownership (of a Deployment Unit), including</a:t>
            </a:r>
            <a:r>
              <a:rPr lang="en-GB" i="1" dirty="0">
                <a:gradFill>
                  <a:gsLst>
                    <a:gs pos="2917">
                      <a:schemeClr val="tx1"/>
                    </a:gs>
                    <a:gs pos="30000">
                      <a:schemeClr val="tx1"/>
                    </a:gs>
                  </a:gsLst>
                  <a:lin ang="5400000" scaled="0"/>
                </a:gradFill>
              </a:rPr>
              <a:t> Service Hosting Cost + Operations and Support Staff</a:t>
            </a:r>
            <a:endParaRPr lang="en-US" i="1" dirty="0">
              <a:solidFill>
                <a:schemeClr val="tx1"/>
              </a:solidFill>
            </a:endParaRPr>
          </a:p>
          <a:p>
            <a:r>
              <a:rPr lang="en-US" i="1" dirty="0">
                <a:solidFill>
                  <a:schemeClr val="tx1"/>
                </a:solidFill>
              </a:rPr>
              <a:t>TAPL = Transactions at Peak Load</a:t>
            </a:r>
          </a:p>
          <a:p>
            <a:r>
              <a:rPr lang="en-US" i="1" dirty="0">
                <a:solidFill>
                  <a:schemeClr val="tx1"/>
                </a:solidFill>
              </a:rPr>
              <a:t>CPT = Cost per Transaction</a:t>
            </a: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
        <p:nvSpPr>
          <p:cNvPr id="5" name="TextBox 4"/>
          <p:cNvSpPr txBox="1"/>
          <p:nvPr/>
        </p:nvSpPr>
        <p:spPr>
          <a:xfrm>
            <a:off x="169565" y="490229"/>
            <a:ext cx="11809312" cy="1071062"/>
          </a:xfrm>
          <a:prstGeom prst="rect">
            <a:avLst/>
          </a:prstGeom>
          <a:noFill/>
        </p:spPr>
        <p:txBody>
          <a:bodyPr wrap="square" lIns="182880" tIns="146304" rIns="182880" bIns="146304" rtlCol="0">
            <a:spAutoFit/>
          </a:bodyPr>
          <a:lstStyle/>
          <a:p>
            <a:pPr>
              <a:lnSpc>
                <a:spcPct val="90000"/>
              </a:lnSpc>
              <a:spcAft>
                <a:spcPts val="600"/>
              </a:spcAft>
            </a:pPr>
            <a:r>
              <a:rPr lang="en-GB" sz="2800" dirty="0">
                <a:gradFill>
                  <a:gsLst>
                    <a:gs pos="2917">
                      <a:schemeClr val="tx1"/>
                    </a:gs>
                    <a:gs pos="30000">
                      <a:schemeClr val="tx1"/>
                    </a:gs>
                  </a:gsLst>
                  <a:lin ang="5400000" scaled="0"/>
                </a:gradFill>
              </a:rPr>
              <a:t>…You need to be able to break down your system into “ingredients” (units of work or load on the system) and work out that cost:</a:t>
            </a:r>
          </a:p>
        </p:txBody>
      </p:sp>
    </p:spTree>
    <p:extLst>
      <p:ext uri="{BB962C8B-B14F-4D97-AF65-F5344CB8AC3E}">
        <p14:creationId xmlns:p14="http://schemas.microsoft.com/office/powerpoint/2010/main" val="2389876322"/>
      </p:ext>
    </p:extLst>
  </p:cSld>
  <p:clrMapOvr>
    <a:overrideClrMapping bg1="dk1" tx1="lt1" bg2="dk2" tx2="lt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573" y="1553046"/>
            <a:ext cx="11737303" cy="2426296"/>
          </a:xfrm>
        </p:spPr>
        <p:txBody>
          <a:bodyPr/>
          <a:lstStyle/>
          <a:p>
            <a:pPr algn="ctr"/>
            <a:r>
              <a:rPr lang="en-GB" sz="5400" dirty="0">
                <a:solidFill>
                  <a:srgbClr val="002050"/>
                </a:solidFill>
              </a:rPr>
              <a:t>CPT / </a:t>
            </a:r>
            <a:br>
              <a:rPr lang="en-GB" sz="5400" dirty="0">
                <a:solidFill>
                  <a:srgbClr val="002050"/>
                </a:solidFill>
              </a:rPr>
            </a:br>
            <a:r>
              <a:rPr lang="en-GB" sz="5400" dirty="0">
                <a:solidFill>
                  <a:srgbClr val="002050"/>
                </a:solidFill>
              </a:rPr>
              <a:t>   (1 - Margin uplift needed)</a:t>
            </a:r>
            <a:br>
              <a:rPr lang="en-GB" sz="5400" dirty="0">
                <a:solidFill>
                  <a:srgbClr val="002050"/>
                </a:solidFill>
              </a:rPr>
            </a:br>
            <a:br>
              <a:rPr lang="en-GB" sz="5400" dirty="0">
                <a:solidFill>
                  <a:srgbClr val="002050"/>
                </a:solidFill>
              </a:rPr>
            </a:br>
            <a:r>
              <a:rPr lang="en-GB" sz="5400" dirty="0">
                <a:solidFill>
                  <a:srgbClr val="002050"/>
                </a:solidFill>
              </a:rPr>
              <a:t>= </a:t>
            </a:r>
            <a:r>
              <a:rPr lang="en-GB" sz="5400" b="1" dirty="0">
                <a:solidFill>
                  <a:srgbClr val="002050"/>
                </a:solidFill>
              </a:rPr>
              <a:t>Sale Price per Transaction</a:t>
            </a:r>
            <a:r>
              <a:rPr lang="en-GB" sz="5400" dirty="0">
                <a:solidFill>
                  <a:srgbClr val="002050"/>
                </a:solidFill>
              </a:rPr>
              <a:t> </a:t>
            </a:r>
            <a:endParaRPr lang="en-US" sz="5400" dirty="0">
              <a:solidFill>
                <a:srgbClr val="002050"/>
              </a:solidFill>
            </a:endParaRPr>
          </a:p>
        </p:txBody>
      </p:sp>
      <p:sp>
        <p:nvSpPr>
          <p:cNvPr id="6" name="Text Placeholder 5"/>
          <p:cNvSpPr>
            <a:spLocks noGrp="1"/>
          </p:cNvSpPr>
          <p:nvPr>
            <p:ph type="body" sz="quarter" idx="10"/>
          </p:nvPr>
        </p:nvSpPr>
        <p:spPr>
          <a:xfrm>
            <a:off x="681112" y="5081438"/>
            <a:ext cx="10573817" cy="1514261"/>
          </a:xfrm>
        </p:spPr>
        <p:txBody>
          <a:bodyPr/>
          <a:lstStyle/>
          <a:p>
            <a:r>
              <a:rPr lang="en-US" i="1" dirty="0">
                <a:solidFill>
                  <a:schemeClr val="tx1"/>
                </a:solidFill>
              </a:rPr>
              <a:t>TCO = Total Cost of</a:t>
            </a:r>
            <a:r>
              <a:rPr lang="en-US" b="1" i="1" dirty="0">
                <a:solidFill>
                  <a:schemeClr val="tx1"/>
                </a:solidFill>
              </a:rPr>
              <a:t> </a:t>
            </a:r>
            <a:r>
              <a:rPr lang="en-US" i="1" dirty="0">
                <a:solidFill>
                  <a:schemeClr val="tx1"/>
                </a:solidFill>
              </a:rPr>
              <a:t>Ownership (of a Deployment Unit)</a:t>
            </a:r>
          </a:p>
          <a:p>
            <a:r>
              <a:rPr lang="en-US" i="1" dirty="0">
                <a:solidFill>
                  <a:schemeClr val="tx1"/>
                </a:solidFill>
              </a:rPr>
              <a:t>TAPL = Transactions at Peak Load</a:t>
            </a:r>
          </a:p>
          <a:p>
            <a:r>
              <a:rPr lang="en-US" i="1" dirty="0">
                <a:solidFill>
                  <a:schemeClr val="tx1"/>
                </a:solidFill>
              </a:rPr>
              <a:t>CPT = Cost per Transaction</a:t>
            </a: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
        <p:nvSpPr>
          <p:cNvPr id="5" name="TextBox 4"/>
          <p:cNvSpPr txBox="1"/>
          <p:nvPr/>
        </p:nvSpPr>
        <p:spPr>
          <a:xfrm>
            <a:off x="169565" y="490229"/>
            <a:ext cx="11593288" cy="683264"/>
          </a:xfrm>
          <a:prstGeom prst="rect">
            <a:avLst/>
          </a:prstGeom>
          <a:noFill/>
        </p:spPr>
        <p:txBody>
          <a:bodyPr wrap="square" lIns="182880" tIns="146304" rIns="182880" bIns="146304" rtlCol="0">
            <a:spAutoFit/>
          </a:bodyPr>
          <a:lstStyle/>
          <a:p>
            <a:pPr>
              <a:lnSpc>
                <a:spcPct val="90000"/>
              </a:lnSpc>
              <a:spcAft>
                <a:spcPts val="600"/>
              </a:spcAft>
            </a:pPr>
            <a:r>
              <a:rPr lang="en-GB" sz="2800" dirty="0">
                <a:gradFill>
                  <a:gsLst>
                    <a:gs pos="2917">
                      <a:schemeClr val="tx1"/>
                    </a:gs>
                    <a:gs pos="30000">
                      <a:schemeClr val="tx1"/>
                    </a:gs>
                  </a:gsLst>
                  <a:lin ang="5400000" scaled="0"/>
                </a:gradFill>
              </a:rPr>
              <a:t>…then work out how much you need to sell that transaction cost for:</a:t>
            </a:r>
          </a:p>
        </p:txBody>
      </p:sp>
    </p:spTree>
    <p:extLst>
      <p:ext uri="{BB962C8B-B14F-4D97-AF65-F5344CB8AC3E}">
        <p14:creationId xmlns:p14="http://schemas.microsoft.com/office/powerpoint/2010/main" val="2251436116"/>
      </p:ext>
    </p:extLst>
  </p:cSld>
  <p:clrMapOvr>
    <a:overrideClrMapping bg1="dk1" tx1="lt1" bg2="dk2" tx2="lt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05" y="616942"/>
            <a:ext cx="11737303" cy="5760639"/>
          </a:xfrm>
        </p:spPr>
        <p:txBody>
          <a:bodyPr/>
          <a:lstStyle/>
          <a:p>
            <a:pPr marL="0" indent="0"/>
            <a:r>
              <a:rPr lang="en-GB" sz="4800" dirty="0">
                <a:solidFill>
                  <a:srgbClr val="002050"/>
                </a:solidFill>
              </a:rPr>
              <a:t>Now your pricing can be calculated via selling transactions in a “serverless” pricing model (with a direct link from your delivered customer value to the paid price)</a:t>
            </a:r>
            <a:br>
              <a:rPr lang="en-GB" sz="4800" dirty="0">
                <a:solidFill>
                  <a:srgbClr val="002050"/>
                </a:solidFill>
              </a:rPr>
            </a:br>
            <a:br>
              <a:rPr lang="en-GB" sz="4800" dirty="0">
                <a:solidFill>
                  <a:srgbClr val="002050"/>
                </a:solidFill>
              </a:rPr>
            </a:br>
            <a:r>
              <a:rPr lang="en-GB" sz="4800" dirty="0">
                <a:solidFill>
                  <a:srgbClr val="002050"/>
                </a:solidFill>
              </a:rPr>
              <a:t>Or by selling a fixed capacity by selling multiples of Deployment Units to support x users.</a:t>
            </a:r>
            <a:endParaRPr lang="en-US" sz="4800" dirty="0">
              <a:solidFill>
                <a:srgbClr val="002050"/>
              </a:solidFill>
            </a:endParaRPr>
          </a:p>
        </p:txBody>
      </p:sp>
      <p:sp>
        <p:nvSpPr>
          <p:cNvPr id="4" name="Title 1"/>
          <p:cNvSpPr txBox="1">
            <a:spLocks/>
          </p:cNvSpPr>
          <p:nvPr/>
        </p:nvSpPr>
        <p:spPr>
          <a:xfrm>
            <a:off x="1189039" y="2129110"/>
            <a:ext cx="10058399" cy="917575"/>
          </a:xfrm>
          <a:prstGeom prst="rect">
            <a:avLst/>
          </a:prstGeom>
        </p:spPr>
        <p:txBody>
          <a:bodyPr vert="horz" wrap="square" lIns="146304" tIns="91440" rIns="146304" bIns="91440"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dirty="0">
              <a:solidFill>
                <a:srgbClr val="5C2D91"/>
              </a:solidFill>
            </a:endParaRPr>
          </a:p>
        </p:txBody>
      </p:sp>
    </p:spTree>
    <p:extLst>
      <p:ext uri="{BB962C8B-B14F-4D97-AF65-F5344CB8AC3E}">
        <p14:creationId xmlns:p14="http://schemas.microsoft.com/office/powerpoint/2010/main" val="2079079920"/>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1913086"/>
            <a:ext cx="11414305" cy="3871759"/>
          </a:xfrm>
        </p:spPr>
        <p:txBody>
          <a:bodyPr/>
          <a:lstStyle/>
          <a:p>
            <a:r>
              <a:rPr lang="en-GB" dirty="0"/>
              <a:t>How you can control your Azure Cloud based services cost profile, whilst allowing your software and data to scale as and when you need it. </a:t>
            </a:r>
          </a:p>
          <a:p>
            <a:endParaRPr lang="en-GB" dirty="0"/>
          </a:p>
          <a:p>
            <a:r>
              <a:rPr lang="en-GB" dirty="0"/>
              <a:t>How do we predict workloads and frequency? </a:t>
            </a:r>
          </a:p>
          <a:p>
            <a:endParaRPr lang="en-GB" dirty="0"/>
          </a:p>
          <a:p>
            <a:r>
              <a:rPr lang="en-GB" dirty="0"/>
              <a:t>How do we allow for sudden demand without committing unnecessary costs?</a:t>
            </a:r>
          </a:p>
        </p:txBody>
      </p:sp>
      <p:sp>
        <p:nvSpPr>
          <p:cNvPr id="3" name="Title 2"/>
          <p:cNvSpPr>
            <a:spLocks noGrp="1"/>
          </p:cNvSpPr>
          <p:nvPr>
            <p:ph type="title"/>
          </p:nvPr>
        </p:nvSpPr>
        <p:spPr>
          <a:xfrm>
            <a:off x="169565" y="544934"/>
            <a:ext cx="8229535" cy="1837298"/>
          </a:xfrm>
        </p:spPr>
        <p:txBody>
          <a:bodyPr/>
          <a:lstStyle/>
          <a:p>
            <a:r>
              <a:rPr lang="en-GB" dirty="0">
                <a:solidFill>
                  <a:srgbClr val="002050"/>
                </a:solidFill>
              </a:rPr>
              <a:t>Today’s Brief</a:t>
            </a:r>
          </a:p>
        </p:txBody>
      </p:sp>
    </p:spTree>
    <p:extLst>
      <p:ext uri="{BB962C8B-B14F-4D97-AF65-F5344CB8AC3E}">
        <p14:creationId xmlns:p14="http://schemas.microsoft.com/office/powerpoint/2010/main" val="286007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17684" y="-31130"/>
            <a:ext cx="6869305" cy="6994526"/>
          </a:xfrm>
          <a:prstGeom prst="rect">
            <a:avLst/>
          </a:prstGeom>
        </p:spPr>
      </p:pic>
      <p:sp>
        <p:nvSpPr>
          <p:cNvPr id="2" name="Title 1"/>
          <p:cNvSpPr>
            <a:spLocks noGrp="1"/>
          </p:cNvSpPr>
          <p:nvPr>
            <p:ph type="title"/>
          </p:nvPr>
        </p:nvSpPr>
        <p:spPr>
          <a:xfrm>
            <a:off x="313581" y="832966"/>
            <a:ext cx="7056784" cy="5256584"/>
          </a:xfrm>
          <a:solidFill>
            <a:srgbClr val="002050">
              <a:alpha val="75000"/>
            </a:srgbClr>
          </a:solidFill>
        </p:spPr>
        <p:txBody>
          <a:bodyPr vert="horz" wrap="square" lIns="146304" tIns="91440" rIns="146304" bIns="91440" rtlCol="0" anchor="t" anchorCtr="0">
            <a:noAutofit/>
          </a:bodyPr>
          <a:lstStyle/>
          <a:p>
            <a:r>
              <a:rPr lang="en-GB" sz="8800" dirty="0">
                <a:solidFill>
                  <a:schemeClr val="tx1"/>
                </a:solidFill>
              </a:rPr>
              <a:t>Serverless </a:t>
            </a:r>
            <a:br>
              <a:rPr lang="en-GB" dirty="0">
                <a:solidFill>
                  <a:schemeClr val="tx1"/>
                </a:solidFill>
              </a:rPr>
            </a:br>
            <a:br>
              <a:rPr lang="en-GB" dirty="0">
                <a:solidFill>
                  <a:schemeClr val="tx1"/>
                </a:solidFill>
              </a:rPr>
            </a:br>
            <a:r>
              <a:rPr lang="en-GB" sz="4800" dirty="0">
                <a:solidFill>
                  <a:schemeClr val="tx1"/>
                </a:solidFill>
              </a:rPr>
              <a:t>What about these Azure Functions? </a:t>
            </a:r>
            <a:br>
              <a:rPr lang="en-GB" dirty="0">
                <a:solidFill>
                  <a:schemeClr val="tx1"/>
                </a:solidFill>
              </a:rPr>
            </a:br>
            <a:br>
              <a:rPr lang="en-GB" dirty="0">
                <a:solidFill>
                  <a:schemeClr val="tx1"/>
                </a:solidFill>
              </a:rPr>
            </a:br>
            <a:endParaRPr lang="en-US" sz="3200" dirty="0">
              <a:solidFill>
                <a:schemeClr val="tx1"/>
              </a:solidFill>
            </a:endParaRPr>
          </a:p>
        </p:txBody>
      </p:sp>
    </p:spTree>
    <p:extLst>
      <p:ext uri="{BB962C8B-B14F-4D97-AF65-F5344CB8AC3E}">
        <p14:creationId xmlns:p14="http://schemas.microsoft.com/office/powerpoint/2010/main" val="41615404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576388"/>
            <a:ext cx="11593513" cy="4315027"/>
          </a:xfrm>
        </p:spPr>
        <p:txBody>
          <a:bodyPr/>
          <a:lstStyle/>
          <a:p>
            <a:pPr marL="0" indent="0">
              <a:buNone/>
            </a:pPr>
            <a:r>
              <a:rPr lang="en-GB" sz="4400" b="1" dirty="0"/>
              <a:t>Technical</a:t>
            </a:r>
            <a:r>
              <a:rPr lang="en-GB" sz="4400" dirty="0"/>
              <a:t>: Deploy code that </a:t>
            </a:r>
            <a:r>
              <a:rPr lang="en-GB" sz="4400" b="1" dirty="0"/>
              <a:t>just runs</a:t>
            </a:r>
            <a:r>
              <a:rPr lang="en-GB" sz="4400" dirty="0"/>
              <a:t>, no servers (or containers) to patch, manage or maintain.</a:t>
            </a:r>
          </a:p>
          <a:p>
            <a:pPr marL="0" indent="0">
              <a:buNone/>
            </a:pPr>
            <a:endParaRPr lang="en-GB" sz="2000" dirty="0">
              <a:latin typeface="+mn-lt"/>
            </a:endParaRPr>
          </a:p>
          <a:p>
            <a:pPr marL="0" indent="0">
              <a:buNone/>
            </a:pPr>
            <a:r>
              <a:rPr lang="en-GB" sz="4400" b="1" dirty="0"/>
              <a:t>Business</a:t>
            </a:r>
            <a:r>
              <a:rPr lang="en-GB" sz="4400" dirty="0"/>
              <a:t>: Operate services that </a:t>
            </a:r>
            <a:r>
              <a:rPr lang="en-GB" sz="4400" b="1" dirty="0"/>
              <a:t>just run</a:t>
            </a:r>
            <a:r>
              <a:rPr lang="en-GB" sz="4400" dirty="0"/>
              <a:t>, no servers to pay for or monitor – just pay for the resources consumed via the operation of the service itself.</a:t>
            </a:r>
          </a:p>
        </p:txBody>
      </p:sp>
      <p:sp>
        <p:nvSpPr>
          <p:cNvPr id="3" name="Title 2"/>
          <p:cNvSpPr>
            <a:spLocks noGrp="1"/>
          </p:cNvSpPr>
          <p:nvPr>
            <p:ph type="title" idx="4294967295"/>
          </p:nvPr>
        </p:nvSpPr>
        <p:spPr>
          <a:xfrm>
            <a:off x="277813" y="185738"/>
            <a:ext cx="12158662" cy="1223962"/>
          </a:xfrm>
        </p:spPr>
        <p:txBody>
          <a:bodyPr/>
          <a:lstStyle/>
          <a:p>
            <a:r>
              <a:rPr lang="en-GB" b="1" dirty="0">
                <a:ea typeface="Calibri" panose="020F0502020204030204" pitchFamily="34" charset="0"/>
              </a:rPr>
              <a:t>Key aspects of ‘Serverless’ technologies.</a:t>
            </a:r>
            <a:endParaRPr lang="en-GB" sz="7200" b="1" dirty="0"/>
          </a:p>
        </p:txBody>
      </p:sp>
    </p:spTree>
    <p:extLst>
      <p:ext uri="{BB962C8B-B14F-4D97-AF65-F5344CB8AC3E}">
        <p14:creationId xmlns:p14="http://schemas.microsoft.com/office/powerpoint/2010/main" val="31300451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936625"/>
            <a:ext cx="11591925" cy="5854700"/>
          </a:xfrm>
        </p:spPr>
        <p:txBody>
          <a:bodyPr/>
          <a:lstStyle/>
          <a:p>
            <a:pPr marL="0" indent="0">
              <a:buNone/>
            </a:pPr>
            <a:r>
              <a:rPr lang="en-GB" sz="4000" dirty="0"/>
              <a:t>Ultimate DevOps</a:t>
            </a:r>
          </a:p>
          <a:p>
            <a:pPr marL="0" indent="0">
              <a:buNone/>
            </a:pPr>
            <a:r>
              <a:rPr lang="en-GB" sz="2400" dirty="0">
                <a:solidFill>
                  <a:schemeClr val="tx1"/>
                </a:solidFill>
              </a:rPr>
              <a:t>Deploy your code package to a single location, deploy it once and see it scale out massively.</a:t>
            </a:r>
          </a:p>
          <a:p>
            <a:pPr marL="0" indent="0">
              <a:buNone/>
            </a:pPr>
            <a:endParaRPr lang="en-GB" sz="2400" dirty="0">
              <a:solidFill>
                <a:schemeClr val="tx1"/>
              </a:solidFill>
            </a:endParaRPr>
          </a:p>
          <a:p>
            <a:pPr marL="0" indent="0">
              <a:buNone/>
            </a:pPr>
            <a:r>
              <a:rPr lang="en-GB" sz="4400" dirty="0"/>
              <a:t>Ultimate Encapsulation and Testability</a:t>
            </a:r>
          </a:p>
          <a:p>
            <a:pPr marL="0" indent="0">
              <a:buNone/>
            </a:pPr>
            <a:r>
              <a:rPr lang="en-GB" sz="2400" dirty="0">
                <a:solidFill>
                  <a:schemeClr val="tx1"/>
                </a:solidFill>
              </a:rPr>
              <a:t>The logical end game when building applications on serverless is highly isolated nano (or) pico-services collected together into a logical API, whether that is RESTful or RPC/https or Service Bus/Queue based.</a:t>
            </a:r>
          </a:p>
          <a:p>
            <a:pPr marL="0" indent="0">
              <a:buNone/>
            </a:pPr>
            <a:endParaRPr lang="en-GB" sz="2400" dirty="0">
              <a:solidFill>
                <a:schemeClr val="tx1"/>
              </a:solidFill>
            </a:endParaRPr>
          </a:p>
          <a:p>
            <a:pPr marL="0" indent="0">
              <a:buNone/>
            </a:pPr>
            <a:r>
              <a:rPr lang="en-GB" sz="4000" dirty="0"/>
              <a:t>Ultimate Simplicity</a:t>
            </a:r>
          </a:p>
          <a:p>
            <a:pPr marL="0" indent="0">
              <a:buNone/>
            </a:pPr>
            <a:r>
              <a:rPr lang="en-GB" sz="2400" dirty="0">
                <a:solidFill>
                  <a:schemeClr val="tx1"/>
                </a:solidFill>
              </a:rPr>
              <a:t>Nothing to manage, the server architecture is all provided for you and scaled and managed on your behalf. You focus on the code and bindings </a:t>
            </a:r>
            <a:r>
              <a:rPr lang="en-GB" sz="2400" b="1" dirty="0">
                <a:solidFill>
                  <a:schemeClr val="tx1"/>
                </a:solidFill>
              </a:rPr>
              <a:t>and only </a:t>
            </a:r>
            <a:r>
              <a:rPr lang="en-GB" sz="2400" dirty="0">
                <a:solidFill>
                  <a:schemeClr val="tx1"/>
                </a:solidFill>
              </a:rPr>
              <a:t>the code and bindings.</a:t>
            </a:r>
          </a:p>
        </p:txBody>
      </p:sp>
      <p:sp>
        <p:nvSpPr>
          <p:cNvPr id="3" name="Title 2"/>
          <p:cNvSpPr>
            <a:spLocks noGrp="1"/>
          </p:cNvSpPr>
          <p:nvPr>
            <p:ph type="title" idx="4294967295"/>
          </p:nvPr>
        </p:nvSpPr>
        <p:spPr>
          <a:xfrm>
            <a:off x="0" y="185738"/>
            <a:ext cx="12071350" cy="1223962"/>
          </a:xfrm>
        </p:spPr>
        <p:txBody>
          <a:bodyPr/>
          <a:lstStyle/>
          <a:p>
            <a:r>
              <a:rPr lang="en-GB" b="1" dirty="0">
                <a:ea typeface="Calibri" panose="020F0502020204030204" pitchFamily="34" charset="0"/>
              </a:rPr>
              <a:t>Why would a Developer want to use serverless ?</a:t>
            </a:r>
            <a:endParaRPr lang="en-GB" sz="7200" b="1" dirty="0"/>
          </a:p>
        </p:txBody>
      </p:sp>
    </p:spTree>
    <p:extLst>
      <p:ext uri="{BB962C8B-B14F-4D97-AF65-F5344CB8AC3E}">
        <p14:creationId xmlns:p14="http://schemas.microsoft.com/office/powerpoint/2010/main" val="4701008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211263"/>
            <a:ext cx="11591925" cy="5010150"/>
          </a:xfrm>
        </p:spPr>
        <p:txBody>
          <a:bodyPr/>
          <a:lstStyle/>
          <a:p>
            <a:pPr marL="0" indent="0">
              <a:buNone/>
            </a:pPr>
            <a:r>
              <a:rPr lang="en-GB" sz="4000" dirty="0"/>
              <a:t>Predictable and variable cost</a:t>
            </a:r>
          </a:p>
          <a:p>
            <a:pPr marL="0" indent="0">
              <a:buNone/>
            </a:pPr>
            <a:r>
              <a:rPr lang="en-GB" sz="2400" dirty="0">
                <a:solidFill>
                  <a:schemeClr val="tx1"/>
                </a:solidFill>
              </a:rPr>
              <a:t>My budget will stretch further and I can chargeback based on usage.</a:t>
            </a:r>
          </a:p>
          <a:p>
            <a:pPr marL="0" indent="0">
              <a:buNone/>
            </a:pPr>
            <a:endParaRPr lang="en-GB" sz="2400" dirty="0"/>
          </a:p>
          <a:p>
            <a:pPr marL="0" indent="0">
              <a:buNone/>
            </a:pPr>
            <a:r>
              <a:rPr lang="en-GB" sz="4000" dirty="0"/>
              <a:t>Hugely simplified management and ops landscape</a:t>
            </a:r>
          </a:p>
          <a:p>
            <a:pPr marL="0" indent="0">
              <a:buNone/>
            </a:pPr>
            <a:r>
              <a:rPr lang="en-GB" sz="2400" dirty="0">
                <a:solidFill>
                  <a:schemeClr val="tx1"/>
                </a:solidFill>
              </a:rPr>
              <a:t>No network / patch management on the servers, as there </a:t>
            </a:r>
            <a:r>
              <a:rPr lang="en-GB" sz="2400" b="1" dirty="0">
                <a:solidFill>
                  <a:schemeClr val="tx1"/>
                </a:solidFill>
              </a:rPr>
              <a:t>are no servers.</a:t>
            </a:r>
          </a:p>
          <a:p>
            <a:pPr marL="0" indent="0">
              <a:buNone/>
            </a:pPr>
            <a:endParaRPr lang="en-GB" sz="2400" dirty="0"/>
          </a:p>
          <a:p>
            <a:pPr marL="0" indent="0">
              <a:buNone/>
            </a:pPr>
            <a:r>
              <a:rPr lang="en-GB" sz="4000" dirty="0"/>
              <a:t>It’s awesome for running operations and management + monitoring services too.</a:t>
            </a:r>
          </a:p>
          <a:p>
            <a:pPr marL="0" indent="0">
              <a:buNone/>
            </a:pPr>
            <a:r>
              <a:rPr lang="en-GB" sz="2400" dirty="0">
                <a:solidFill>
                  <a:schemeClr val="tx1"/>
                </a:solidFill>
              </a:rPr>
              <a:t>Now we can run monitoring and clean-up batch scripts and console apps without need ing a permanently available server to run them on, what’s not to like? </a:t>
            </a:r>
          </a:p>
        </p:txBody>
      </p:sp>
      <p:sp>
        <p:nvSpPr>
          <p:cNvPr id="3" name="Title 2"/>
          <p:cNvSpPr>
            <a:spLocks noGrp="1"/>
          </p:cNvSpPr>
          <p:nvPr>
            <p:ph type="title" idx="4294967295"/>
          </p:nvPr>
        </p:nvSpPr>
        <p:spPr>
          <a:xfrm>
            <a:off x="277813" y="185738"/>
            <a:ext cx="12158662" cy="1223962"/>
          </a:xfrm>
        </p:spPr>
        <p:txBody>
          <a:bodyPr/>
          <a:lstStyle/>
          <a:p>
            <a:r>
              <a:rPr lang="en-GB" b="1" dirty="0">
                <a:ea typeface="Calibri" panose="020F0502020204030204" pitchFamily="34" charset="0"/>
              </a:rPr>
              <a:t>Why would an IT Pro want to use serverless ?</a:t>
            </a:r>
            <a:endParaRPr lang="en-GB" sz="7200" b="1" dirty="0"/>
          </a:p>
        </p:txBody>
      </p:sp>
    </p:spTree>
    <p:extLst>
      <p:ext uri="{BB962C8B-B14F-4D97-AF65-F5344CB8AC3E}">
        <p14:creationId xmlns:p14="http://schemas.microsoft.com/office/powerpoint/2010/main" val="14568607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589" y="1444282"/>
            <a:ext cx="12050886" cy="5306068"/>
          </a:xfrm>
        </p:spPr>
        <p:txBody>
          <a:bodyPr/>
          <a:lstStyle/>
          <a:p>
            <a:pPr marL="0" indent="0">
              <a:buNone/>
            </a:pPr>
            <a:endParaRPr lang="en-GB" sz="3200" dirty="0">
              <a:latin typeface="+mn-lt"/>
            </a:endParaRPr>
          </a:p>
          <a:p>
            <a:pPr marL="0" indent="0">
              <a:buNone/>
            </a:pPr>
            <a:r>
              <a:rPr lang="en-GB" sz="3200" dirty="0">
                <a:latin typeface="+mn-lt"/>
              </a:rPr>
              <a:t>The risk of </a:t>
            </a:r>
            <a:r>
              <a:rPr lang="en-GB" sz="3200" dirty="0">
                <a:solidFill>
                  <a:srgbClr val="002060"/>
                </a:solidFill>
                <a:latin typeface="+mn-lt"/>
              </a:rPr>
              <a:t>under consumption </a:t>
            </a:r>
            <a:r>
              <a:rPr lang="en-GB" sz="3200" dirty="0">
                <a:latin typeface="+mn-lt"/>
              </a:rPr>
              <a:t>(and hence wastage) of provisioned service transfers to the provider (Microsoft)</a:t>
            </a:r>
          </a:p>
          <a:p>
            <a:pPr marL="0" indent="0">
              <a:buNone/>
            </a:pPr>
            <a:r>
              <a:rPr lang="en-GB" sz="3200" dirty="0">
                <a:latin typeface="+mn-lt"/>
              </a:rPr>
              <a:t>and away from the customer.</a:t>
            </a:r>
          </a:p>
          <a:p>
            <a:pPr marL="0" indent="0">
              <a:buNone/>
            </a:pPr>
            <a:endParaRPr lang="en-GB" sz="3200" dirty="0">
              <a:latin typeface="+mn-lt"/>
            </a:endParaRPr>
          </a:p>
          <a:p>
            <a:pPr marL="0" indent="0">
              <a:buNone/>
            </a:pPr>
            <a:r>
              <a:rPr lang="en-GB" sz="3200" b="1" dirty="0">
                <a:latin typeface="+mn-lt"/>
              </a:rPr>
              <a:t>Don’t consume: </a:t>
            </a:r>
            <a:r>
              <a:rPr lang="en-GB" sz="3200" dirty="0">
                <a:latin typeface="+mn-lt"/>
              </a:rPr>
              <a:t>Zero charge – The origin and barrier </a:t>
            </a:r>
          </a:p>
          <a:p>
            <a:pPr marL="0" indent="0">
              <a:buNone/>
            </a:pPr>
            <a:r>
              <a:rPr lang="en-GB" sz="3200" dirty="0">
                <a:latin typeface="+mn-lt"/>
              </a:rPr>
              <a:t>to entry £Zero – or better than zero on ‘Consumption priced’ services that have a free tier.</a:t>
            </a:r>
          </a:p>
          <a:p>
            <a:pPr marL="0" indent="0">
              <a:buNone/>
            </a:pPr>
            <a:endParaRPr lang="en-GB" sz="3200" dirty="0">
              <a:latin typeface="+mn-lt"/>
            </a:endParaRPr>
          </a:p>
          <a:p>
            <a:pPr marL="0" indent="0">
              <a:buNone/>
            </a:pPr>
            <a:r>
              <a:rPr lang="en-GB" sz="3200" b="1" dirty="0">
                <a:latin typeface="+mn-lt"/>
              </a:rPr>
              <a:t>Consume: </a:t>
            </a:r>
            <a:r>
              <a:rPr lang="en-GB" sz="3200" dirty="0">
                <a:latin typeface="+mn-lt"/>
              </a:rPr>
              <a:t>Predictable charge so you can calculate a margin.</a:t>
            </a:r>
          </a:p>
        </p:txBody>
      </p:sp>
      <p:sp>
        <p:nvSpPr>
          <p:cNvPr id="3" name="Title 2"/>
          <p:cNvSpPr>
            <a:spLocks noGrp="1"/>
          </p:cNvSpPr>
          <p:nvPr>
            <p:ph type="title"/>
          </p:nvPr>
        </p:nvSpPr>
        <p:spPr>
          <a:xfrm>
            <a:off x="274639" y="184894"/>
            <a:ext cx="12161836" cy="1224136"/>
          </a:xfrm>
        </p:spPr>
        <p:txBody>
          <a:bodyPr/>
          <a:lstStyle/>
          <a:p>
            <a:r>
              <a:rPr lang="en-GB" sz="3600" b="1" dirty="0">
                <a:ea typeface="Calibri" panose="020F0502020204030204" pitchFamily="34" charset="0"/>
              </a:rPr>
              <a:t>Serverless = You are not being charged for </a:t>
            </a:r>
            <a:r>
              <a:rPr lang="en-GB" sz="3600" b="1" u="sng" dirty="0">
                <a:ea typeface="Calibri" panose="020F0502020204030204" pitchFamily="34" charset="0"/>
              </a:rPr>
              <a:t>the runtime </a:t>
            </a:r>
            <a:br>
              <a:rPr lang="en-GB" sz="3600" b="1" u="sng" dirty="0">
                <a:ea typeface="Calibri" panose="020F0502020204030204" pitchFamily="34" charset="0"/>
              </a:rPr>
            </a:br>
            <a:r>
              <a:rPr lang="en-GB" sz="3600" b="1" u="sng" dirty="0">
                <a:ea typeface="Calibri" panose="020F0502020204030204" pitchFamily="34" charset="0"/>
              </a:rPr>
              <a:t>cost </a:t>
            </a:r>
            <a:r>
              <a:rPr lang="en-GB" sz="3600" b="1" dirty="0">
                <a:ea typeface="Calibri" panose="020F0502020204030204" pitchFamily="34" charset="0"/>
              </a:rPr>
              <a:t>of a server directly. #1</a:t>
            </a:r>
            <a:endParaRPr lang="en-GB" b="1" dirty="0"/>
          </a:p>
        </p:txBody>
      </p:sp>
    </p:spTree>
    <p:extLst>
      <p:ext uri="{BB962C8B-B14F-4D97-AF65-F5344CB8AC3E}">
        <p14:creationId xmlns:p14="http://schemas.microsoft.com/office/powerpoint/2010/main" val="3716676105"/>
      </p:ext>
    </p:extLst>
  </p:cSld>
  <p:clrMapOvr>
    <a:overrideClrMapping bg1="dk1" tx1="lt1" bg2="dk2" tx2="lt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589" y="1625054"/>
            <a:ext cx="12050886" cy="4222694"/>
          </a:xfrm>
        </p:spPr>
        <p:txBody>
          <a:bodyPr/>
          <a:lstStyle/>
          <a:p>
            <a:pPr marL="0" indent="0">
              <a:buNone/>
            </a:pPr>
            <a:endParaRPr lang="en-GB" sz="3200" dirty="0">
              <a:latin typeface="+mn-lt"/>
            </a:endParaRPr>
          </a:p>
          <a:p>
            <a:pPr marL="0" indent="0">
              <a:buNone/>
            </a:pPr>
            <a:r>
              <a:rPr lang="en-GB" sz="3200" dirty="0">
                <a:latin typeface="+mn-lt"/>
              </a:rPr>
              <a:t>The risk of </a:t>
            </a:r>
            <a:r>
              <a:rPr lang="en-GB" sz="3200" dirty="0">
                <a:solidFill>
                  <a:srgbClr val="002060"/>
                </a:solidFill>
                <a:latin typeface="+mn-lt"/>
              </a:rPr>
              <a:t>over consumption </a:t>
            </a:r>
            <a:r>
              <a:rPr lang="en-GB" sz="3200" dirty="0">
                <a:latin typeface="+mn-lt"/>
              </a:rPr>
              <a:t>(and hence poor performance) of provisioned service transfers to the provider (Microsoft)</a:t>
            </a:r>
          </a:p>
          <a:p>
            <a:pPr marL="0" indent="0">
              <a:buNone/>
            </a:pPr>
            <a:r>
              <a:rPr lang="en-GB" sz="3200" dirty="0">
                <a:latin typeface="+mn-lt"/>
              </a:rPr>
              <a:t>and away from the customer.</a:t>
            </a:r>
          </a:p>
          <a:p>
            <a:pPr marL="0" indent="0">
              <a:buNone/>
            </a:pPr>
            <a:endParaRPr lang="en-GB" sz="3200" dirty="0">
              <a:latin typeface="+mn-lt"/>
            </a:endParaRPr>
          </a:p>
          <a:p>
            <a:pPr marL="0" indent="0">
              <a:buNone/>
            </a:pPr>
            <a:r>
              <a:rPr lang="en-GB" sz="3200" b="1" dirty="0">
                <a:latin typeface="+mn-lt"/>
              </a:rPr>
              <a:t>Over consume: </a:t>
            </a:r>
            <a:r>
              <a:rPr lang="en-GB" sz="3200" dirty="0">
                <a:latin typeface="+mn-lt"/>
              </a:rPr>
              <a:t>Pass the additional consumed cost on to your end-consumer of the service as a usage charge.</a:t>
            </a:r>
          </a:p>
          <a:p>
            <a:pPr marL="0" indent="0">
              <a:buNone/>
            </a:pPr>
            <a:endParaRPr lang="en-GB" sz="3200" dirty="0">
              <a:latin typeface="+mn-lt"/>
            </a:endParaRPr>
          </a:p>
        </p:txBody>
      </p:sp>
      <p:sp>
        <p:nvSpPr>
          <p:cNvPr id="3" name="Title 2"/>
          <p:cNvSpPr>
            <a:spLocks noGrp="1"/>
          </p:cNvSpPr>
          <p:nvPr>
            <p:ph type="title"/>
          </p:nvPr>
        </p:nvSpPr>
        <p:spPr>
          <a:xfrm>
            <a:off x="274639" y="184894"/>
            <a:ext cx="12161836" cy="1224136"/>
          </a:xfrm>
        </p:spPr>
        <p:txBody>
          <a:bodyPr/>
          <a:lstStyle/>
          <a:p>
            <a:r>
              <a:rPr lang="en-GB" sz="3600" b="1" dirty="0">
                <a:ea typeface="Calibri" panose="020F0502020204030204" pitchFamily="34" charset="0"/>
              </a:rPr>
              <a:t>Serverless = You are not being charged for </a:t>
            </a:r>
            <a:r>
              <a:rPr lang="en-GB" sz="3600" b="1" u="sng" dirty="0">
                <a:ea typeface="Calibri" panose="020F0502020204030204" pitchFamily="34" charset="0"/>
              </a:rPr>
              <a:t>the runtime </a:t>
            </a:r>
            <a:br>
              <a:rPr lang="en-GB" sz="3600" b="1" u="sng" dirty="0">
                <a:ea typeface="Calibri" panose="020F0502020204030204" pitchFamily="34" charset="0"/>
              </a:rPr>
            </a:br>
            <a:r>
              <a:rPr lang="en-GB" sz="3600" b="1" u="sng" dirty="0">
                <a:ea typeface="Calibri" panose="020F0502020204030204" pitchFamily="34" charset="0"/>
              </a:rPr>
              <a:t>cost </a:t>
            </a:r>
            <a:r>
              <a:rPr lang="en-GB" sz="3600" b="1" dirty="0">
                <a:ea typeface="Calibri" panose="020F0502020204030204" pitchFamily="34" charset="0"/>
              </a:rPr>
              <a:t>of a server directly. #2</a:t>
            </a:r>
            <a:endParaRPr lang="en-GB" b="1" dirty="0"/>
          </a:p>
        </p:txBody>
      </p:sp>
    </p:spTree>
    <p:extLst>
      <p:ext uri="{BB962C8B-B14F-4D97-AF65-F5344CB8AC3E}">
        <p14:creationId xmlns:p14="http://schemas.microsoft.com/office/powerpoint/2010/main" val="3047720029"/>
      </p:ext>
    </p:extLst>
  </p:cSld>
  <p:clrMapOvr>
    <a:overrideClrMapping bg1="dk1" tx1="lt1" bg2="dk2" tx2="lt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9542040" y="1409030"/>
            <a:ext cx="2028825" cy="4733925"/>
          </a:xfrm>
          <a:prstGeom prst="rect">
            <a:avLst/>
          </a:prstGeom>
        </p:spPr>
      </p:pic>
      <p:sp>
        <p:nvSpPr>
          <p:cNvPr id="2" name="Text Placeholder 1"/>
          <p:cNvSpPr>
            <a:spLocks noGrp="1"/>
          </p:cNvSpPr>
          <p:nvPr>
            <p:ph type="body" sz="quarter" idx="10"/>
          </p:nvPr>
        </p:nvSpPr>
        <p:spPr>
          <a:xfrm>
            <a:off x="292488" y="1120998"/>
            <a:ext cx="11887200" cy="5558445"/>
          </a:xfrm>
        </p:spPr>
        <p:txBody>
          <a:bodyPr/>
          <a:lstStyle/>
          <a:p>
            <a:pPr marL="0" indent="0">
              <a:buNone/>
            </a:pPr>
            <a:endParaRPr lang="en-GB" dirty="0">
              <a:latin typeface="+mn-lt"/>
            </a:endParaRPr>
          </a:p>
          <a:p>
            <a:pPr marL="0" indent="0">
              <a:buNone/>
            </a:pPr>
            <a:r>
              <a:rPr lang="en-GB" dirty="0">
                <a:latin typeface="+mn-lt"/>
              </a:rPr>
              <a:t>Azure Functions </a:t>
            </a:r>
          </a:p>
          <a:p>
            <a:pPr marL="0" indent="0">
              <a:buNone/>
            </a:pPr>
            <a:r>
              <a:rPr lang="en-GB" dirty="0">
                <a:latin typeface="+mn-lt"/>
              </a:rPr>
              <a:t>Azure Storage </a:t>
            </a:r>
          </a:p>
          <a:p>
            <a:pPr marL="0" indent="0">
              <a:buNone/>
            </a:pPr>
            <a:r>
              <a:rPr lang="en-GB" dirty="0">
                <a:latin typeface="+mn-lt"/>
              </a:rPr>
              <a:t>Azure CDN </a:t>
            </a:r>
          </a:p>
          <a:p>
            <a:pPr marL="0" indent="0">
              <a:buNone/>
            </a:pPr>
            <a:r>
              <a:rPr lang="en-GB" dirty="0">
                <a:latin typeface="+mn-lt"/>
              </a:rPr>
              <a:t>Azure Service Bus</a:t>
            </a:r>
          </a:p>
          <a:p>
            <a:pPr marL="0" indent="0">
              <a:buNone/>
            </a:pPr>
            <a:r>
              <a:rPr lang="en-GB" dirty="0">
                <a:latin typeface="+mn-lt"/>
              </a:rPr>
              <a:t>Azure Event Hubs</a:t>
            </a:r>
          </a:p>
          <a:p>
            <a:pPr marL="0" indent="0">
              <a:buNone/>
            </a:pPr>
            <a:r>
              <a:rPr lang="en-GB" dirty="0">
                <a:latin typeface="+mn-lt"/>
              </a:rPr>
              <a:t>Power BI Embedded</a:t>
            </a:r>
          </a:p>
          <a:p>
            <a:pPr marL="0" indent="0">
              <a:buNone/>
            </a:pPr>
            <a:r>
              <a:rPr lang="en-GB" dirty="0">
                <a:latin typeface="+mn-lt"/>
              </a:rPr>
              <a:t>+ Many, many more</a:t>
            </a:r>
          </a:p>
          <a:p>
            <a:pPr marL="0" indent="0">
              <a:buNone/>
            </a:pPr>
            <a:r>
              <a:rPr lang="en-GB" dirty="0">
                <a:latin typeface="+mn-lt"/>
              </a:rPr>
              <a:t> </a:t>
            </a:r>
          </a:p>
        </p:txBody>
      </p:sp>
      <p:sp>
        <p:nvSpPr>
          <p:cNvPr id="3" name="Title 2"/>
          <p:cNvSpPr>
            <a:spLocks noGrp="1"/>
          </p:cNvSpPr>
          <p:nvPr>
            <p:ph type="title"/>
          </p:nvPr>
        </p:nvSpPr>
        <p:spPr>
          <a:xfrm>
            <a:off x="274639" y="295274"/>
            <a:ext cx="12064278" cy="917575"/>
          </a:xfrm>
        </p:spPr>
        <p:txBody>
          <a:bodyPr/>
          <a:lstStyle/>
          <a:p>
            <a:r>
              <a:rPr lang="en-GB" sz="3200" dirty="0"/>
              <a:t>Some Services in Azure that can run on solely Consumption based pricing </a:t>
            </a:r>
          </a:p>
        </p:txBody>
      </p:sp>
      <p:pic>
        <p:nvPicPr>
          <p:cNvPr id="10" name="Picture 9"/>
          <p:cNvPicPr>
            <a:picLocks noChangeAspect="1"/>
          </p:cNvPicPr>
          <p:nvPr/>
        </p:nvPicPr>
        <p:blipFill>
          <a:blip r:embed="rId5"/>
          <a:stretch>
            <a:fillRect/>
          </a:stretch>
        </p:blipFill>
        <p:spPr>
          <a:xfrm>
            <a:off x="10250685" y="3863652"/>
            <a:ext cx="576064" cy="422746"/>
          </a:xfrm>
          <a:prstGeom prst="rect">
            <a:avLst/>
          </a:prstGeom>
        </p:spPr>
      </p:pic>
    </p:spTree>
    <p:extLst>
      <p:ext uri="{BB962C8B-B14F-4D97-AF65-F5344CB8AC3E}">
        <p14:creationId xmlns:p14="http://schemas.microsoft.com/office/powerpoint/2010/main" val="2712358524"/>
      </p:ext>
    </p:extLst>
  </p:cSld>
  <p:clrMapOvr>
    <a:overrideClrMapping bg1="dk1" tx1="lt1" bg2="dk2" tx2="lt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dirty="0"/>
              <a:t>Serverless: What’s the benefit for me?</a:t>
            </a:r>
          </a:p>
        </p:txBody>
      </p:sp>
      <p:sp>
        <p:nvSpPr>
          <p:cNvPr id="6" name="Text Placeholder 5"/>
          <p:cNvSpPr>
            <a:spLocks noGrp="1"/>
          </p:cNvSpPr>
          <p:nvPr>
            <p:ph type="body" sz="quarter" idx="10"/>
          </p:nvPr>
        </p:nvSpPr>
        <p:spPr>
          <a:xfrm>
            <a:off x="274638" y="1212850"/>
            <a:ext cx="10696127" cy="4813625"/>
          </a:xfrm>
        </p:spPr>
        <p:txBody>
          <a:bodyPr/>
          <a:lstStyle/>
          <a:p>
            <a:endParaRPr lang="en-US" sz="3600" dirty="0"/>
          </a:p>
          <a:p>
            <a:r>
              <a:rPr lang="en-US" sz="3200" dirty="0">
                <a:latin typeface="+mn-lt"/>
              </a:rPr>
              <a:t>Predictable, per-transaction billing</a:t>
            </a:r>
          </a:p>
          <a:p>
            <a:pPr lvl="1"/>
            <a:endParaRPr lang="en-US" sz="1600" dirty="0"/>
          </a:p>
          <a:p>
            <a:pPr lvl="1"/>
            <a:endParaRPr lang="en-US" sz="1600" dirty="0"/>
          </a:p>
          <a:p>
            <a:r>
              <a:rPr lang="en-US" sz="3200" dirty="0">
                <a:latin typeface="+mn-lt"/>
              </a:rPr>
              <a:t>Mass scale out with no incremental cost of provisioning</a:t>
            </a:r>
          </a:p>
          <a:p>
            <a:pPr lvl="1"/>
            <a:endParaRPr lang="en-US" sz="1600" dirty="0"/>
          </a:p>
          <a:p>
            <a:pPr lvl="1"/>
            <a:endParaRPr lang="en-US" sz="1600" dirty="0"/>
          </a:p>
          <a:p>
            <a:r>
              <a:rPr lang="en-US" sz="3200" dirty="0">
                <a:latin typeface="+mn-lt"/>
              </a:rPr>
              <a:t>Cost origin that starts at zero</a:t>
            </a:r>
          </a:p>
          <a:p>
            <a:pPr lvl="1"/>
            <a:endParaRPr lang="en-US" sz="1600" dirty="0"/>
          </a:p>
          <a:p>
            <a:pPr lvl="1"/>
            <a:endParaRPr lang="en-US" sz="1600" dirty="0"/>
          </a:p>
          <a:p>
            <a:r>
              <a:rPr lang="en-US" sz="3200" dirty="0">
                <a:latin typeface="+mn-lt"/>
              </a:rPr>
              <a:t>Free service whilst consumption is reduced or minimal</a:t>
            </a:r>
          </a:p>
          <a:p>
            <a:pPr lvl="1"/>
            <a:endParaRPr lang="en-US" dirty="0"/>
          </a:p>
        </p:txBody>
      </p:sp>
    </p:spTree>
    <p:extLst>
      <p:ext uri="{BB962C8B-B14F-4D97-AF65-F5344CB8AC3E}">
        <p14:creationId xmlns:p14="http://schemas.microsoft.com/office/powerpoint/2010/main" val="872925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 for Functions</a:t>
            </a:r>
          </a:p>
        </p:txBody>
      </p:sp>
      <p:sp>
        <p:nvSpPr>
          <p:cNvPr id="5" name="Text Placeholder 4"/>
          <p:cNvSpPr>
            <a:spLocks noGrp="1"/>
          </p:cNvSpPr>
          <p:nvPr>
            <p:ph type="body" sz="quarter" idx="10"/>
          </p:nvPr>
        </p:nvSpPr>
        <p:spPr>
          <a:xfrm>
            <a:off x="457580" y="1212850"/>
            <a:ext cx="11887070" cy="1064907"/>
          </a:xfrm>
        </p:spPr>
        <p:txBody>
          <a:bodyPr/>
          <a:lstStyle/>
          <a:p>
            <a:r>
              <a:rPr lang="en-GB" sz="2800" dirty="0"/>
              <a:t>Timer-based processing</a:t>
            </a:r>
          </a:p>
          <a:p>
            <a:r>
              <a:rPr lang="en-GB" sz="1600" dirty="0">
                <a:solidFill>
                  <a:srgbClr val="525252"/>
                </a:solidFill>
              </a:rPr>
              <a:t>Azure Functions supports an event based on a timer using CRON job syntax. For example, you could execute code that runs every 15 minutes and cleans up a database table based on custom business logic.</a:t>
            </a:r>
          </a:p>
        </p:txBody>
      </p:sp>
      <p:pic>
        <p:nvPicPr>
          <p:cNvPr id="20" name="Picture 19"/>
          <p:cNvPicPr>
            <a:picLocks noChangeAspect="1"/>
          </p:cNvPicPr>
          <p:nvPr/>
        </p:nvPicPr>
        <p:blipFill>
          <a:blip r:embed="rId3"/>
          <a:stretch>
            <a:fillRect/>
          </a:stretch>
        </p:blipFill>
        <p:spPr>
          <a:xfrm>
            <a:off x="2377799" y="3954457"/>
            <a:ext cx="8046632" cy="2046541"/>
          </a:xfrm>
          <a:prstGeom prst="rect">
            <a:avLst/>
          </a:prstGeom>
        </p:spPr>
      </p:pic>
    </p:spTree>
    <p:extLst>
      <p:ext uri="{BB962C8B-B14F-4D97-AF65-F5344CB8AC3E}">
        <p14:creationId xmlns:p14="http://schemas.microsoft.com/office/powerpoint/2010/main" val="40641629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 for Functions</a:t>
            </a:r>
          </a:p>
        </p:txBody>
      </p:sp>
      <p:sp>
        <p:nvSpPr>
          <p:cNvPr id="5" name="Text Placeholder 4"/>
          <p:cNvSpPr>
            <a:spLocks noGrp="1"/>
          </p:cNvSpPr>
          <p:nvPr>
            <p:ph type="body" sz="quarter" idx="10"/>
          </p:nvPr>
        </p:nvSpPr>
        <p:spPr>
          <a:xfrm>
            <a:off x="366141" y="1212850"/>
            <a:ext cx="11978509" cy="1286506"/>
          </a:xfrm>
        </p:spPr>
        <p:txBody>
          <a:bodyPr/>
          <a:lstStyle/>
          <a:p>
            <a:r>
              <a:rPr lang="en-GB" sz="2800" dirty="0"/>
              <a:t>Azure service event processing</a:t>
            </a:r>
          </a:p>
          <a:p>
            <a:r>
              <a:rPr lang="en-GB" sz="1600" dirty="0">
                <a:solidFill>
                  <a:srgbClr val="525252"/>
                </a:solidFill>
              </a:rPr>
              <a:t>Azure Functions supports triggering an event based on an activity in an Azure service. For example, you could execute serverless code that reads newly discovered test log files in an Azure Blob Storage container and transforms this into a row in an Azure SQL Database table. </a:t>
            </a:r>
          </a:p>
        </p:txBody>
      </p:sp>
      <p:pic>
        <p:nvPicPr>
          <p:cNvPr id="18" name="Picture 17"/>
          <p:cNvPicPr>
            <a:picLocks noChangeAspect="1"/>
          </p:cNvPicPr>
          <p:nvPr/>
        </p:nvPicPr>
        <p:blipFill>
          <a:blip r:embed="rId3"/>
          <a:stretch>
            <a:fillRect/>
          </a:stretch>
        </p:blipFill>
        <p:spPr>
          <a:xfrm>
            <a:off x="2469238" y="3314384"/>
            <a:ext cx="7680516" cy="2881969"/>
          </a:xfrm>
          <a:prstGeom prst="rect">
            <a:avLst/>
          </a:prstGeom>
        </p:spPr>
      </p:pic>
    </p:spTree>
    <p:extLst>
      <p:ext uri="{BB962C8B-B14F-4D97-AF65-F5344CB8AC3E}">
        <p14:creationId xmlns:p14="http://schemas.microsoft.com/office/powerpoint/2010/main" val="31916932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1913086"/>
            <a:ext cx="11414305" cy="3871759"/>
          </a:xfrm>
        </p:spPr>
        <p:txBody>
          <a:bodyPr/>
          <a:lstStyle/>
          <a:p>
            <a:r>
              <a:rPr lang="en-GB" dirty="0"/>
              <a:t>How you can control your Azure Cloud based services cost profile, whilst allowing your software and data to scale as and when you need it. – </a:t>
            </a:r>
            <a:r>
              <a:rPr lang="en-GB" b="1" dirty="0">
                <a:solidFill>
                  <a:schemeClr val="accent1"/>
                </a:solidFill>
              </a:rPr>
              <a:t>Pricing Models and Tips</a:t>
            </a:r>
          </a:p>
          <a:p>
            <a:endParaRPr lang="en-GB" dirty="0"/>
          </a:p>
          <a:p>
            <a:r>
              <a:rPr lang="en-GB" dirty="0"/>
              <a:t>How do we predict workloads and frequency? </a:t>
            </a:r>
            <a:r>
              <a:rPr lang="en-GB" b="1" dirty="0">
                <a:solidFill>
                  <a:schemeClr val="accent1"/>
                </a:solidFill>
              </a:rPr>
              <a:t>Telemetry and Load Testing</a:t>
            </a:r>
          </a:p>
          <a:p>
            <a:endParaRPr lang="en-GB" dirty="0"/>
          </a:p>
          <a:p>
            <a:r>
              <a:rPr lang="en-GB" dirty="0"/>
              <a:t>How do we allow for sudden demand without committing unnecessary costs? </a:t>
            </a:r>
            <a:r>
              <a:rPr lang="en-GB" b="1" dirty="0"/>
              <a:t>– </a:t>
            </a:r>
            <a:r>
              <a:rPr lang="en-GB" b="1" dirty="0">
                <a:solidFill>
                  <a:schemeClr val="accent1"/>
                </a:solidFill>
              </a:rPr>
              <a:t>Queuing, Autoscaling and load balancing</a:t>
            </a:r>
          </a:p>
        </p:txBody>
      </p:sp>
      <p:sp>
        <p:nvSpPr>
          <p:cNvPr id="3" name="Title 2"/>
          <p:cNvSpPr>
            <a:spLocks noGrp="1"/>
          </p:cNvSpPr>
          <p:nvPr>
            <p:ph type="title"/>
          </p:nvPr>
        </p:nvSpPr>
        <p:spPr>
          <a:xfrm>
            <a:off x="276540" y="832966"/>
            <a:ext cx="8229535" cy="1837298"/>
          </a:xfrm>
        </p:spPr>
        <p:txBody>
          <a:bodyPr/>
          <a:lstStyle/>
          <a:p>
            <a:r>
              <a:rPr lang="en-GB" dirty="0"/>
              <a:t>The short answer….</a:t>
            </a:r>
          </a:p>
        </p:txBody>
      </p:sp>
    </p:spTree>
    <p:extLst>
      <p:ext uri="{BB962C8B-B14F-4D97-AF65-F5344CB8AC3E}">
        <p14:creationId xmlns:p14="http://schemas.microsoft.com/office/powerpoint/2010/main" val="425698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 for Functions</a:t>
            </a:r>
          </a:p>
        </p:txBody>
      </p:sp>
      <p:sp>
        <p:nvSpPr>
          <p:cNvPr id="5" name="Text Placeholder 4"/>
          <p:cNvSpPr>
            <a:spLocks noGrp="1"/>
          </p:cNvSpPr>
          <p:nvPr>
            <p:ph type="body" sz="quarter" idx="10"/>
          </p:nvPr>
        </p:nvSpPr>
        <p:spPr>
          <a:xfrm>
            <a:off x="457580" y="1212850"/>
            <a:ext cx="11887070" cy="1286506"/>
          </a:xfrm>
        </p:spPr>
        <p:txBody>
          <a:bodyPr/>
          <a:lstStyle/>
          <a:p>
            <a:r>
              <a:rPr lang="en-GB" sz="2800" dirty="0"/>
              <a:t>Serverless web application architectures</a:t>
            </a:r>
          </a:p>
          <a:p>
            <a:r>
              <a:rPr lang="en-GB" sz="1600" dirty="0">
                <a:solidFill>
                  <a:srgbClr val="525252"/>
                </a:solidFill>
              </a:rPr>
              <a:t>Azure Functions can power a single page app. The app calls functions using the WebHook URL, saving user data and deciding what data to display. Or, you can do simple customisations, such as changing ad targeting by calling a function and passing it user profile information. </a:t>
            </a:r>
          </a:p>
        </p:txBody>
      </p:sp>
      <p:pic>
        <p:nvPicPr>
          <p:cNvPr id="14" name="Picture 13"/>
          <p:cNvPicPr>
            <a:picLocks noChangeAspect="1"/>
          </p:cNvPicPr>
          <p:nvPr/>
        </p:nvPicPr>
        <p:blipFill>
          <a:blip r:embed="rId3"/>
          <a:stretch>
            <a:fillRect/>
          </a:stretch>
        </p:blipFill>
        <p:spPr>
          <a:xfrm>
            <a:off x="2743555" y="3954457"/>
            <a:ext cx="7185168" cy="2062535"/>
          </a:xfrm>
          <a:prstGeom prst="rect">
            <a:avLst/>
          </a:prstGeom>
        </p:spPr>
      </p:pic>
    </p:spTree>
    <p:extLst>
      <p:ext uri="{BB962C8B-B14F-4D97-AF65-F5344CB8AC3E}">
        <p14:creationId xmlns:p14="http://schemas.microsoft.com/office/powerpoint/2010/main" val="32665982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Scenarios for Functions</a:t>
            </a:r>
          </a:p>
        </p:txBody>
      </p:sp>
      <p:sp>
        <p:nvSpPr>
          <p:cNvPr id="5" name="Text Placeholder 4"/>
          <p:cNvSpPr>
            <a:spLocks noGrp="1"/>
          </p:cNvSpPr>
          <p:nvPr>
            <p:ph type="body" sz="quarter" idx="10"/>
          </p:nvPr>
        </p:nvSpPr>
        <p:spPr>
          <a:xfrm>
            <a:off x="457580" y="1212850"/>
            <a:ext cx="11887070" cy="1064907"/>
          </a:xfrm>
        </p:spPr>
        <p:txBody>
          <a:bodyPr/>
          <a:lstStyle/>
          <a:p>
            <a:r>
              <a:rPr lang="en-GB" sz="2800" dirty="0"/>
              <a:t>Real-time bot messaging</a:t>
            </a:r>
          </a:p>
          <a:p>
            <a:r>
              <a:rPr lang="en-GB" sz="1600" dirty="0">
                <a:solidFill>
                  <a:srgbClr val="525252"/>
                </a:solidFill>
              </a:rPr>
              <a:t>Azure Functions can be used to customise the behaviour of a bot using a WebHook. For example, you can create an Azure Function that processes a message using Cortana Analytics and call this function using Bot Framework. </a:t>
            </a:r>
          </a:p>
        </p:txBody>
      </p:sp>
      <p:pic>
        <p:nvPicPr>
          <p:cNvPr id="11" name="Picture 10"/>
          <p:cNvPicPr>
            <a:picLocks noChangeAspect="1"/>
          </p:cNvPicPr>
          <p:nvPr/>
        </p:nvPicPr>
        <p:blipFill>
          <a:blip r:embed="rId3"/>
          <a:stretch>
            <a:fillRect/>
          </a:stretch>
        </p:blipFill>
        <p:spPr>
          <a:xfrm>
            <a:off x="3840823" y="3314384"/>
            <a:ext cx="4937346" cy="2587850"/>
          </a:xfrm>
          <a:prstGeom prst="rect">
            <a:avLst/>
          </a:prstGeom>
        </p:spPr>
      </p:pic>
    </p:spTree>
    <p:extLst>
      <p:ext uri="{BB962C8B-B14F-4D97-AF65-F5344CB8AC3E}">
        <p14:creationId xmlns:p14="http://schemas.microsoft.com/office/powerpoint/2010/main" val="5568356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346"/>
          <a:stretch/>
        </p:blipFill>
        <p:spPr>
          <a:xfrm>
            <a:off x="51385" y="2689618"/>
            <a:ext cx="9326778" cy="1862696"/>
          </a:xfrm>
          <a:prstGeom prst="rect">
            <a:avLst/>
          </a:prstGeom>
        </p:spPr>
      </p:pic>
      <p:sp>
        <p:nvSpPr>
          <p:cNvPr id="3" name="Line Callout 1 2"/>
          <p:cNvSpPr/>
          <p:nvPr/>
        </p:nvSpPr>
        <p:spPr bwMode="auto">
          <a:xfrm>
            <a:off x="3510183" y="1212849"/>
            <a:ext cx="2159420" cy="624096"/>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Trigger</a:t>
            </a:r>
          </a:p>
        </p:txBody>
      </p:sp>
      <p:sp>
        <p:nvSpPr>
          <p:cNvPr id="6" name="Line Callout 1 5"/>
          <p:cNvSpPr/>
          <p:nvPr/>
        </p:nvSpPr>
        <p:spPr bwMode="auto">
          <a:xfrm>
            <a:off x="6035359" y="1712885"/>
            <a:ext cx="2296536" cy="735663"/>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Input(s)</a:t>
            </a:r>
          </a:p>
        </p:txBody>
      </p:sp>
      <p:sp>
        <p:nvSpPr>
          <p:cNvPr id="7" name="Line Callout 1 6"/>
          <p:cNvSpPr/>
          <p:nvPr/>
        </p:nvSpPr>
        <p:spPr bwMode="auto">
          <a:xfrm>
            <a:off x="2834994" y="5176410"/>
            <a:ext cx="2296536" cy="123570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Output</a:t>
            </a:r>
          </a:p>
        </p:txBody>
      </p:sp>
      <p:sp>
        <p:nvSpPr>
          <p:cNvPr id="8" name="Line Callout 1 7"/>
          <p:cNvSpPr/>
          <p:nvPr/>
        </p:nvSpPr>
        <p:spPr bwMode="auto">
          <a:xfrm>
            <a:off x="5943920" y="5176410"/>
            <a:ext cx="2296536" cy="123570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Code</a:t>
            </a:r>
          </a:p>
        </p:txBody>
      </p:sp>
      <p:cxnSp>
        <p:nvCxnSpPr>
          <p:cNvPr id="4" name="Straight Arrow Connector 3"/>
          <p:cNvCxnSpPr>
            <a:stCxn id="3" idx="1"/>
          </p:cNvCxnSpPr>
          <p:nvPr/>
        </p:nvCxnSpPr>
        <p:spPr>
          <a:xfrm flipH="1">
            <a:off x="3983263" y="1836945"/>
            <a:ext cx="606630" cy="12357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p:cNvCxnSpPr>
          <p:nvPr/>
        </p:nvCxnSpPr>
        <p:spPr>
          <a:xfrm flipH="1">
            <a:off x="6219421" y="2448548"/>
            <a:ext cx="964206" cy="6116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H="1" flipV="1">
            <a:off x="4429896" y="3684249"/>
            <a:ext cx="2662292" cy="14921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006214" y="4111024"/>
            <a:ext cx="2611292" cy="10390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itle 15"/>
          <p:cNvSpPr>
            <a:spLocks noGrp="1"/>
          </p:cNvSpPr>
          <p:nvPr>
            <p:ph type="title"/>
          </p:nvPr>
        </p:nvSpPr>
        <p:spPr/>
        <p:txBody>
          <a:bodyPr/>
          <a:lstStyle/>
          <a:p>
            <a:r>
              <a:rPr lang="en-US" dirty="0"/>
              <a:t>Functions programming concepts (C#)</a:t>
            </a:r>
          </a:p>
        </p:txBody>
      </p:sp>
      <p:pic>
        <p:nvPicPr>
          <p:cNvPr id="35" name="Picture 34"/>
          <p:cNvPicPr>
            <a:picLocks noChangeAspect="1"/>
          </p:cNvPicPr>
          <p:nvPr/>
        </p:nvPicPr>
        <p:blipFill>
          <a:blip r:embed="rId3"/>
          <a:stretch>
            <a:fillRect/>
          </a:stretch>
        </p:blipFill>
        <p:spPr>
          <a:xfrm>
            <a:off x="9584364" y="1098823"/>
            <a:ext cx="2686050" cy="2505075"/>
          </a:xfrm>
          <a:prstGeom prst="rect">
            <a:avLst/>
          </a:prstGeom>
        </p:spPr>
      </p:pic>
      <p:pic>
        <p:nvPicPr>
          <p:cNvPr id="40" name="Picture 39"/>
          <p:cNvPicPr>
            <a:picLocks noChangeAspect="1"/>
          </p:cNvPicPr>
          <p:nvPr/>
        </p:nvPicPr>
        <p:blipFill>
          <a:blip r:embed="rId4"/>
          <a:stretch>
            <a:fillRect/>
          </a:stretch>
        </p:blipFill>
        <p:spPr>
          <a:xfrm>
            <a:off x="9476588" y="3610276"/>
            <a:ext cx="3676650" cy="1733550"/>
          </a:xfrm>
          <a:prstGeom prst="rect">
            <a:avLst/>
          </a:prstGeom>
        </p:spPr>
      </p:pic>
    </p:spTree>
    <p:extLst>
      <p:ext uri="{BB962C8B-B14F-4D97-AF65-F5344CB8AC3E}">
        <p14:creationId xmlns:p14="http://schemas.microsoft.com/office/powerpoint/2010/main" val="3072834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3954457"/>
            <a:ext cx="11414305" cy="1830388"/>
          </a:xfrm>
        </p:spPr>
        <p:txBody>
          <a:bodyPr/>
          <a:lstStyle/>
          <a:p>
            <a:pPr algn="just"/>
            <a:endParaRPr lang="en-GB" dirty="0"/>
          </a:p>
        </p:txBody>
      </p:sp>
      <p:sp>
        <p:nvSpPr>
          <p:cNvPr id="3" name="Title 2"/>
          <p:cNvSpPr>
            <a:spLocks noGrp="1"/>
          </p:cNvSpPr>
          <p:nvPr>
            <p:ph type="title"/>
          </p:nvPr>
        </p:nvSpPr>
        <p:spPr>
          <a:xfrm>
            <a:off x="274702" y="2117165"/>
            <a:ext cx="8229535" cy="1236081"/>
          </a:xfrm>
        </p:spPr>
        <p:txBody>
          <a:bodyPr>
            <a:normAutofit/>
          </a:bodyPr>
          <a:lstStyle/>
          <a:p>
            <a:r>
              <a:rPr lang="en-GB" b="1" dirty="0"/>
              <a:t>Azure Functions</a:t>
            </a:r>
          </a:p>
        </p:txBody>
      </p:sp>
      <p:pic>
        <p:nvPicPr>
          <p:cNvPr id="4" name="Picture 3"/>
          <p:cNvPicPr>
            <a:picLocks noChangeAspect="1"/>
          </p:cNvPicPr>
          <p:nvPr/>
        </p:nvPicPr>
        <p:blipFill>
          <a:blip r:embed="rId4"/>
          <a:stretch>
            <a:fillRect/>
          </a:stretch>
        </p:blipFill>
        <p:spPr>
          <a:xfrm>
            <a:off x="10538717" y="256902"/>
            <a:ext cx="1728192" cy="1437611"/>
          </a:xfrm>
          <a:prstGeom prst="rect">
            <a:avLst/>
          </a:prstGeom>
        </p:spPr>
      </p:pic>
    </p:spTree>
    <p:extLst>
      <p:ext uri="{BB962C8B-B14F-4D97-AF65-F5344CB8AC3E}">
        <p14:creationId xmlns:p14="http://schemas.microsoft.com/office/powerpoint/2010/main" val="2085106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Dynamic tier pricing</a:t>
            </a:r>
          </a:p>
        </p:txBody>
      </p:sp>
      <p:sp>
        <p:nvSpPr>
          <p:cNvPr id="3" name="Text Placeholder 2"/>
          <p:cNvSpPr>
            <a:spLocks noGrp="1"/>
          </p:cNvSpPr>
          <p:nvPr>
            <p:ph type="body" sz="quarter" idx="10"/>
          </p:nvPr>
        </p:nvSpPr>
        <p:spPr>
          <a:xfrm>
            <a:off x="274639" y="1264089"/>
            <a:ext cx="11887200" cy="3179332"/>
          </a:xfrm>
        </p:spPr>
        <p:txBody>
          <a:bodyPr/>
          <a:lstStyle/>
          <a:p>
            <a:r>
              <a:rPr lang="en-GB" sz="3200" dirty="0"/>
              <a:t>Consumption plan billed on resource consumption + executions</a:t>
            </a:r>
            <a:endParaRPr lang="en-US" sz="3200" dirty="0"/>
          </a:p>
          <a:p>
            <a:pPr marL="582873" indent="-582873">
              <a:buFont typeface="Arial" panose="020B0604020202020204" pitchFamily="34" charset="0"/>
              <a:buChar char="•"/>
            </a:pPr>
            <a:r>
              <a:rPr lang="en-US" sz="3200" dirty="0">
                <a:solidFill>
                  <a:srgbClr val="FFFF00"/>
                </a:solidFill>
              </a:rPr>
              <a:t>Execution time </a:t>
            </a:r>
          </a:p>
          <a:p>
            <a:pPr marL="582873" lvl="1" indent="-582873">
              <a:buFont typeface="Arial" panose="020B0604020202020204" pitchFamily="34" charset="0"/>
              <a:buChar char="•"/>
            </a:pPr>
            <a:r>
              <a:rPr lang="en-GB" sz="1800" dirty="0"/>
              <a:t>Metered in Gigabyte Seconds(GB-s) </a:t>
            </a:r>
          </a:p>
          <a:p>
            <a:pPr marL="582873" lvl="1" indent="-582873">
              <a:buFont typeface="Arial" panose="020B0604020202020204" pitchFamily="34" charset="0"/>
              <a:buChar char="•"/>
            </a:pPr>
            <a:r>
              <a:rPr lang="en-GB" sz="1800" dirty="0"/>
              <a:t>Duration </a:t>
            </a:r>
            <a:r>
              <a:rPr lang="en-US" sz="1800" dirty="0"/>
              <a:t>of execution (</a:t>
            </a:r>
            <a:r>
              <a:rPr lang="en-GB" sz="1800" dirty="0"/>
              <a:t>rounded nearest 100 ms) </a:t>
            </a:r>
            <a:r>
              <a:rPr lang="en-US" sz="1800" dirty="0"/>
              <a:t>x reserved memory (</a:t>
            </a:r>
            <a:r>
              <a:rPr lang="en-GB" sz="1800" dirty="0"/>
              <a:t>128 MB increments between 128 MB and 1,536 MB)</a:t>
            </a:r>
          </a:p>
          <a:p>
            <a:pPr marL="582873" lvl="1" indent="-582873">
              <a:buFont typeface="Arial" panose="020B0604020202020204" pitchFamily="34" charset="0"/>
              <a:buChar char="•"/>
            </a:pPr>
            <a:r>
              <a:rPr lang="en-GB" sz="1800" dirty="0">
                <a:solidFill>
                  <a:srgbClr val="FFC000"/>
                </a:solidFill>
              </a:rPr>
              <a:t>Free grant of 400,000 GB-s execution time per month</a:t>
            </a:r>
            <a:endParaRPr lang="en-US" sz="1800" dirty="0">
              <a:solidFill>
                <a:srgbClr val="FFC000"/>
              </a:solidFill>
            </a:endParaRPr>
          </a:p>
          <a:p>
            <a:pPr marL="582873" indent="-582873">
              <a:buFont typeface="Arial" panose="020B0604020202020204" pitchFamily="34" charset="0"/>
              <a:buChar char="•"/>
            </a:pPr>
            <a:r>
              <a:rPr lang="en-US" sz="3200" dirty="0">
                <a:solidFill>
                  <a:srgbClr val="FFFF00"/>
                </a:solidFill>
              </a:rPr>
              <a:t>Number of executions</a:t>
            </a:r>
          </a:p>
          <a:p>
            <a:pPr marL="582873" lvl="1" indent="-582873">
              <a:buFont typeface="Arial" panose="020B0604020202020204" pitchFamily="34" charset="0"/>
              <a:buChar char="•"/>
            </a:pPr>
            <a:r>
              <a:rPr lang="en-GB" sz="1800" dirty="0">
                <a:solidFill>
                  <a:srgbClr val="FFC000"/>
                </a:solidFill>
              </a:rPr>
              <a:t>The first million executions included free each month</a:t>
            </a:r>
            <a:endParaRPr lang="en-US" sz="1800" dirty="0">
              <a:solidFill>
                <a:srgbClr val="FFC000"/>
              </a:solidFill>
            </a:endParaRPr>
          </a:p>
        </p:txBody>
      </p:sp>
      <p:sp>
        <p:nvSpPr>
          <p:cNvPr id="4" name="Rectangle 3"/>
          <p:cNvSpPr/>
          <p:nvPr/>
        </p:nvSpPr>
        <p:spPr>
          <a:xfrm>
            <a:off x="3017837" y="6469062"/>
            <a:ext cx="7908924" cy="369332"/>
          </a:xfrm>
          <a:prstGeom prst="rect">
            <a:avLst/>
          </a:prstGeom>
        </p:spPr>
        <p:txBody>
          <a:bodyPr wrap="square">
            <a:spAutoFit/>
          </a:bodyPr>
          <a:lstStyle/>
          <a:p>
            <a:r>
              <a:rPr lang="en-GB" dirty="0"/>
              <a:t>https://azure.microsoft.com/en-gb/pricing/details/functions/</a:t>
            </a:r>
          </a:p>
        </p:txBody>
      </p:sp>
      <p:pic>
        <p:nvPicPr>
          <p:cNvPr id="6" name="Picture 5"/>
          <p:cNvPicPr>
            <a:picLocks noChangeAspect="1"/>
          </p:cNvPicPr>
          <p:nvPr/>
        </p:nvPicPr>
        <p:blipFill>
          <a:blip r:embed="rId2"/>
          <a:stretch>
            <a:fillRect/>
          </a:stretch>
        </p:blipFill>
        <p:spPr>
          <a:xfrm>
            <a:off x="257021" y="4592145"/>
            <a:ext cx="12048865" cy="1728192"/>
          </a:xfrm>
          <a:prstGeom prst="rect">
            <a:avLst/>
          </a:prstGeom>
        </p:spPr>
      </p:pic>
    </p:spTree>
    <p:extLst>
      <p:ext uri="{BB962C8B-B14F-4D97-AF65-F5344CB8AC3E}">
        <p14:creationId xmlns:p14="http://schemas.microsoft.com/office/powerpoint/2010/main" val="292390843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Function code C#</a:t>
            </a:r>
          </a:p>
        </p:txBody>
      </p:sp>
      <p:sp>
        <p:nvSpPr>
          <p:cNvPr id="5" name="Text Placeholder 4"/>
          <p:cNvSpPr>
            <a:spLocks noGrp="1"/>
          </p:cNvSpPr>
          <p:nvPr>
            <p:ph type="body" sz="quarter" idx="10"/>
          </p:nvPr>
        </p:nvSpPr>
        <p:spPr>
          <a:xfrm>
            <a:off x="277004" y="1446612"/>
            <a:ext cx="11887199" cy="641714"/>
          </a:xfrm>
        </p:spPr>
        <p:txBody>
          <a:bodyPr/>
          <a:lstStyle/>
          <a:p>
            <a:r>
              <a:rPr lang="en-US" dirty="0"/>
              <a:t>\BillingTelemetry\</a:t>
            </a:r>
            <a:r>
              <a:rPr lang="en-US" dirty="0" err="1"/>
              <a:t>Run.csx</a:t>
            </a:r>
            <a:endParaRPr lang="en-US" dirty="0"/>
          </a:p>
        </p:txBody>
      </p:sp>
      <p:pic>
        <p:nvPicPr>
          <p:cNvPr id="3" name="Picture 2"/>
          <p:cNvPicPr>
            <a:picLocks noChangeAspect="1"/>
          </p:cNvPicPr>
          <p:nvPr/>
        </p:nvPicPr>
        <p:blipFill rotWithShape="1">
          <a:blip r:embed="rId4"/>
          <a:srcRect l="2770" r="2072"/>
          <a:stretch/>
        </p:blipFill>
        <p:spPr>
          <a:xfrm>
            <a:off x="295096" y="2080454"/>
            <a:ext cx="11974135" cy="2791372"/>
          </a:xfrm>
          <a:prstGeom prst="rect">
            <a:avLst/>
          </a:prstGeom>
        </p:spPr>
      </p:pic>
    </p:spTree>
    <p:extLst>
      <p:ext uri="{BB962C8B-B14F-4D97-AF65-F5344CB8AC3E}">
        <p14:creationId xmlns:p14="http://schemas.microsoft.com/office/powerpoint/2010/main" val="339039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My Function code - PowerShell</a:t>
            </a:r>
          </a:p>
        </p:txBody>
      </p:sp>
      <p:sp>
        <p:nvSpPr>
          <p:cNvPr id="5" name="Text Placeholder 4"/>
          <p:cNvSpPr>
            <a:spLocks noGrp="1"/>
          </p:cNvSpPr>
          <p:nvPr>
            <p:ph type="body" sz="quarter" idx="10"/>
          </p:nvPr>
        </p:nvSpPr>
        <p:spPr>
          <a:xfrm>
            <a:off x="277004" y="1446612"/>
            <a:ext cx="11887199" cy="641714"/>
          </a:xfrm>
        </p:spPr>
        <p:txBody>
          <a:bodyPr/>
          <a:lstStyle/>
          <a:p>
            <a:r>
              <a:rPr lang="en-US" dirty="0"/>
              <a:t>\BillingTelemetry\run.ps1</a:t>
            </a:r>
          </a:p>
        </p:txBody>
      </p:sp>
      <p:pic>
        <p:nvPicPr>
          <p:cNvPr id="2" name="Picture 1"/>
          <p:cNvPicPr>
            <a:picLocks noChangeAspect="1"/>
          </p:cNvPicPr>
          <p:nvPr/>
        </p:nvPicPr>
        <p:blipFill>
          <a:blip r:embed="rId4"/>
          <a:stretch>
            <a:fillRect/>
          </a:stretch>
        </p:blipFill>
        <p:spPr>
          <a:xfrm>
            <a:off x="450376" y="2088326"/>
            <a:ext cx="11819822" cy="942328"/>
          </a:xfrm>
          <a:prstGeom prst="rect">
            <a:avLst/>
          </a:prstGeom>
        </p:spPr>
      </p:pic>
      <p:pic>
        <p:nvPicPr>
          <p:cNvPr id="7" name="Picture 6"/>
          <p:cNvPicPr>
            <a:picLocks noChangeAspect="1"/>
          </p:cNvPicPr>
          <p:nvPr/>
        </p:nvPicPr>
        <p:blipFill>
          <a:blip r:embed="rId5"/>
          <a:stretch>
            <a:fillRect/>
          </a:stretch>
        </p:blipFill>
        <p:spPr>
          <a:xfrm>
            <a:off x="441196" y="3850068"/>
            <a:ext cx="2382637" cy="3087361"/>
          </a:xfrm>
          <a:prstGeom prst="rect">
            <a:avLst/>
          </a:prstGeom>
        </p:spPr>
      </p:pic>
      <p:sp>
        <p:nvSpPr>
          <p:cNvPr id="8" name="Text Placeholder 4"/>
          <p:cNvSpPr txBox="1">
            <a:spLocks/>
          </p:cNvSpPr>
          <p:nvPr/>
        </p:nvSpPr>
        <p:spPr>
          <a:xfrm>
            <a:off x="272624" y="3189324"/>
            <a:ext cx="11887199" cy="64171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\BillingTelemetry\</a:t>
            </a:r>
            <a:r>
              <a:rPr lang="en-US" dirty="0" err="1"/>
              <a:t>function.json</a:t>
            </a:r>
            <a:endParaRPr lang="en-US" dirty="0"/>
          </a:p>
        </p:txBody>
      </p:sp>
    </p:spTree>
    <p:extLst>
      <p:ext uri="{BB962C8B-B14F-4D97-AF65-F5344CB8AC3E}">
        <p14:creationId xmlns:p14="http://schemas.microsoft.com/office/powerpoint/2010/main" val="907795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 Consider licences of additional software</a:t>
            </a:r>
          </a:p>
        </p:txBody>
      </p:sp>
      <p:sp>
        <p:nvSpPr>
          <p:cNvPr id="3" name="Text Placeholder 2"/>
          <p:cNvSpPr>
            <a:spLocks noGrp="1"/>
          </p:cNvSpPr>
          <p:nvPr>
            <p:ph type="body" sz="quarter" idx="10"/>
          </p:nvPr>
        </p:nvSpPr>
        <p:spPr>
          <a:xfrm>
            <a:off x="274639" y="1085547"/>
            <a:ext cx="11416206" cy="4059573"/>
          </a:xfrm>
        </p:spPr>
        <p:txBody>
          <a:bodyPr/>
          <a:lstStyle/>
          <a:p>
            <a:pPr marL="297971" lvl="1" indent="0">
              <a:buNone/>
            </a:pPr>
            <a:endParaRPr lang="en-GB" sz="1800" dirty="0">
              <a:latin typeface="+mj-lt"/>
            </a:endParaRPr>
          </a:p>
          <a:p>
            <a:pPr lvl="1"/>
            <a:r>
              <a:rPr lang="en-GB" sz="2200" b="1" dirty="0">
                <a:latin typeface="+mj-lt"/>
              </a:rPr>
              <a:t>Cloud or on-premise licences with Cloud-usage rights. </a:t>
            </a:r>
          </a:p>
          <a:p>
            <a:pPr lvl="1"/>
            <a:endParaRPr lang="en-GB" sz="1800" dirty="0">
              <a:latin typeface="+mj-lt"/>
            </a:endParaRPr>
          </a:p>
          <a:p>
            <a:pPr marL="531166" lvl="2" indent="0">
              <a:buNone/>
            </a:pPr>
            <a:r>
              <a:rPr lang="en-GB" sz="1800" dirty="0">
                <a:latin typeface="+mj-lt"/>
              </a:rPr>
              <a:t>Verify the use of each license is appropriate - for example SQL Server in Azure pricing vs. bring your own SQL Server from EA - typically EA pricing discounts would mean cheaper SQL Server for a 24x7 running SQL VM than Azure pricing.</a:t>
            </a:r>
          </a:p>
          <a:p>
            <a:pPr marL="531166" lvl="2" indent="0">
              <a:buNone/>
            </a:pPr>
            <a:endParaRPr lang="en-GB" sz="1800" dirty="0">
              <a:latin typeface="+mj-lt"/>
            </a:endParaRPr>
          </a:p>
          <a:p>
            <a:pPr lvl="1"/>
            <a:r>
              <a:rPr lang="en-GB" sz="2200" b="1" dirty="0">
                <a:latin typeface="+mj-lt"/>
              </a:rPr>
              <a:t>Check Runtime Licencing that is per-core or per-server.</a:t>
            </a:r>
          </a:p>
          <a:p>
            <a:pPr marL="531166" lvl="2" indent="0">
              <a:buNone/>
            </a:pPr>
            <a:endParaRPr lang="en-GB" sz="1800" dirty="0">
              <a:latin typeface="+mj-lt"/>
            </a:endParaRPr>
          </a:p>
          <a:p>
            <a:pPr marL="531166" lvl="2" indent="0">
              <a:buNone/>
            </a:pPr>
            <a:r>
              <a:rPr lang="en-GB" sz="1800" dirty="0">
                <a:latin typeface="+mj-lt"/>
              </a:rPr>
              <a:t>Per-core licencing is more flexible in auto-scale environments than per-server licences. </a:t>
            </a:r>
          </a:p>
          <a:p>
            <a:pPr marL="531166" lvl="2" indent="0">
              <a:buNone/>
            </a:pPr>
            <a:endParaRPr lang="en-GB" sz="1800" dirty="0">
              <a:latin typeface="+mj-lt"/>
            </a:endParaRPr>
          </a:p>
          <a:p>
            <a:pPr marL="531166" lvl="2" indent="0">
              <a:buNone/>
            </a:pPr>
            <a:r>
              <a:rPr lang="en-GB" sz="1800" dirty="0">
                <a:latin typeface="+mj-lt"/>
              </a:rPr>
              <a:t>As you can licence a smaller number of cores for a reduced cost, culminating in an auto-scale cost of 1 core when the service is idle.</a:t>
            </a:r>
          </a:p>
        </p:txBody>
      </p:sp>
    </p:spTree>
    <p:extLst>
      <p:ext uri="{BB962C8B-B14F-4D97-AF65-F5344CB8AC3E}">
        <p14:creationId xmlns:p14="http://schemas.microsoft.com/office/powerpoint/2010/main" val="2049824024"/>
      </p:ext>
    </p:extLst>
  </p:cSld>
  <p:clrMapOvr>
    <a:overrideClrMapping bg1="dk1" tx1="lt1" bg2="dk2" tx2="lt2" accent1="accent1" accent2="accent2" accent3="accent3" accent4="accent4" accent5="accent5" accent6="accent6" hlink="hlink" folHlink="folHlink"/>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6117684" y="-31130"/>
            <a:ext cx="6869305" cy="6994526"/>
          </a:xfrm>
          <a:prstGeom prst="rect">
            <a:avLst/>
          </a:prstGeom>
        </p:spPr>
      </p:pic>
      <p:sp>
        <p:nvSpPr>
          <p:cNvPr id="2" name="Title 1"/>
          <p:cNvSpPr>
            <a:spLocks noGrp="1"/>
          </p:cNvSpPr>
          <p:nvPr>
            <p:ph type="title"/>
          </p:nvPr>
        </p:nvSpPr>
        <p:spPr>
          <a:xfrm>
            <a:off x="313581" y="832966"/>
            <a:ext cx="7056784" cy="5256584"/>
          </a:xfrm>
          <a:solidFill>
            <a:srgbClr val="002050">
              <a:alpha val="75000"/>
            </a:srgbClr>
          </a:solidFill>
        </p:spPr>
        <p:txBody>
          <a:bodyPr vert="horz" wrap="square" lIns="146304" tIns="91440" rIns="146304" bIns="91440" rtlCol="0" anchor="t" anchorCtr="0">
            <a:noAutofit/>
          </a:bodyPr>
          <a:lstStyle/>
          <a:p>
            <a:r>
              <a:rPr lang="en-GB" sz="8800" dirty="0">
                <a:solidFill>
                  <a:schemeClr val="tx1"/>
                </a:solidFill>
              </a:rPr>
              <a:t>Azure Billing</a:t>
            </a:r>
            <a:br>
              <a:rPr lang="en-GB" dirty="0">
                <a:solidFill>
                  <a:schemeClr val="tx1"/>
                </a:solidFill>
              </a:rPr>
            </a:br>
            <a:br>
              <a:rPr lang="en-GB" dirty="0">
                <a:solidFill>
                  <a:schemeClr val="tx1"/>
                </a:solidFill>
              </a:rPr>
            </a:br>
            <a:br>
              <a:rPr lang="en-GB" dirty="0">
                <a:solidFill>
                  <a:schemeClr val="tx1"/>
                </a:solidFill>
              </a:rPr>
            </a:br>
            <a:r>
              <a:rPr lang="en-GB" sz="5400" dirty="0">
                <a:solidFill>
                  <a:schemeClr val="tx1"/>
                </a:solidFill>
              </a:rPr>
              <a:t>Understand your bill for Microsoft Azure</a:t>
            </a:r>
            <a:br>
              <a:rPr lang="en-GB" dirty="0">
                <a:solidFill>
                  <a:schemeClr val="tx1"/>
                </a:solidFill>
              </a:rPr>
            </a:br>
            <a:br>
              <a:rPr lang="en-GB" dirty="0">
                <a:solidFill>
                  <a:schemeClr val="tx1"/>
                </a:solidFill>
              </a:rPr>
            </a:br>
            <a:endParaRPr lang="en-US" sz="3200" dirty="0">
              <a:solidFill>
                <a:schemeClr val="tx1"/>
              </a:solidFill>
            </a:endParaRPr>
          </a:p>
        </p:txBody>
      </p:sp>
    </p:spTree>
    <p:extLst>
      <p:ext uri="{BB962C8B-B14F-4D97-AF65-F5344CB8AC3E}">
        <p14:creationId xmlns:p14="http://schemas.microsoft.com/office/powerpoint/2010/main" val="30458460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Azure Portal</a:t>
            </a:r>
          </a:p>
        </p:txBody>
      </p:sp>
      <p:sp>
        <p:nvSpPr>
          <p:cNvPr id="4" name="Text Placeholder 3"/>
          <p:cNvSpPr>
            <a:spLocks noGrp="1"/>
          </p:cNvSpPr>
          <p:nvPr>
            <p:ph type="body" sz="quarter" idx="10"/>
          </p:nvPr>
        </p:nvSpPr>
        <p:spPr>
          <a:xfrm>
            <a:off x="277003" y="1221133"/>
            <a:ext cx="11887200" cy="4419671"/>
          </a:xfrm>
        </p:spPr>
        <p:txBody>
          <a:bodyPr/>
          <a:lstStyle/>
          <a:p>
            <a:pPr marL="571500" indent="-571500">
              <a:buFont typeface="Arial" panose="020B0604020202020204" pitchFamily="34" charset="0"/>
              <a:buChar char="•"/>
            </a:pPr>
            <a:r>
              <a:rPr lang="en-GB" dirty="0"/>
              <a:t>Lots of variances, due to Free Trials, MSDN, Enterprise Agreements, CSPs, Pay-as-you-go, BizSpark,….</a:t>
            </a:r>
          </a:p>
          <a:p>
            <a:pPr marL="571500" indent="-571500">
              <a:buFont typeface="Arial" panose="020B0604020202020204" pitchFamily="34" charset="0"/>
              <a:buChar char="•"/>
            </a:pPr>
            <a:r>
              <a:rPr lang="en-GB" dirty="0"/>
              <a:t>Start with the Azure portal</a:t>
            </a:r>
          </a:p>
          <a:p>
            <a:pPr marL="800100" lvl="2" indent="-571500">
              <a:buFont typeface="Arial" panose="020B0604020202020204" pitchFamily="34" charset="0"/>
              <a:buChar char="•"/>
            </a:pPr>
            <a:r>
              <a:rPr lang="en-GB" sz="2400" dirty="0"/>
              <a:t>Restricted to members of Billing Reader role</a:t>
            </a:r>
          </a:p>
          <a:p>
            <a:pPr marL="800100" lvl="2" indent="-571500">
              <a:buFont typeface="Arial" panose="020B0604020202020204" pitchFamily="34" charset="0"/>
              <a:buChar char="•"/>
            </a:pPr>
            <a:r>
              <a:rPr lang="en-GB" sz="2400" dirty="0"/>
              <a:t>You can set up email notifications </a:t>
            </a:r>
          </a:p>
          <a:p>
            <a:pPr marL="800100" lvl="2" indent="-571500">
              <a:buFont typeface="Arial" panose="020B0604020202020204" pitchFamily="34" charset="0"/>
              <a:buChar char="•"/>
            </a:pPr>
            <a:r>
              <a:rPr lang="en-US" sz="2400" dirty="0"/>
              <a:t>You can specify billing alerts</a:t>
            </a:r>
            <a:endParaRPr lang="en-GB" sz="2400" dirty="0"/>
          </a:p>
          <a:p>
            <a:endParaRPr lang="en-GB" dirty="0"/>
          </a:p>
        </p:txBody>
      </p:sp>
    </p:spTree>
    <p:extLst>
      <p:ext uri="{BB962C8B-B14F-4D97-AF65-F5344CB8AC3E}">
        <p14:creationId xmlns:p14="http://schemas.microsoft.com/office/powerpoint/2010/main" val="36346268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2273126"/>
            <a:ext cx="11414305" cy="3511719"/>
          </a:xfrm>
        </p:spPr>
        <p:txBody>
          <a:bodyPr/>
          <a:lstStyle/>
          <a:p>
            <a:r>
              <a:rPr lang="en-GB" dirty="0"/>
              <a:t>How do ISV’s build cloud solutions on the Azure platform for a predictable and commercially reasonable cost?</a:t>
            </a:r>
          </a:p>
          <a:p>
            <a:endParaRPr lang="en-GB" dirty="0"/>
          </a:p>
          <a:p>
            <a:r>
              <a:rPr lang="en-GB" dirty="0"/>
              <a:t>Or: How much will it cost ? </a:t>
            </a:r>
          </a:p>
          <a:p>
            <a:r>
              <a:rPr lang="en-GB" dirty="0"/>
              <a:t>And: How much will we make (in margin)?</a:t>
            </a:r>
          </a:p>
          <a:p>
            <a:r>
              <a:rPr lang="en-GB" dirty="0"/>
              <a:t>And: How much will we need to build / invest? </a:t>
            </a:r>
          </a:p>
          <a:p>
            <a:endParaRPr lang="en-GB" dirty="0"/>
          </a:p>
        </p:txBody>
      </p:sp>
      <p:sp>
        <p:nvSpPr>
          <p:cNvPr id="3" name="Title 2"/>
          <p:cNvSpPr>
            <a:spLocks noGrp="1"/>
          </p:cNvSpPr>
          <p:nvPr>
            <p:ph type="title"/>
          </p:nvPr>
        </p:nvSpPr>
        <p:spPr>
          <a:xfrm>
            <a:off x="276540" y="976982"/>
            <a:ext cx="8229535" cy="876041"/>
          </a:xfrm>
        </p:spPr>
        <p:txBody>
          <a:bodyPr/>
          <a:lstStyle/>
          <a:p>
            <a:r>
              <a:rPr lang="en-GB" dirty="0">
                <a:solidFill>
                  <a:srgbClr val="002050"/>
                </a:solidFill>
              </a:rPr>
              <a:t>The Other Questions </a:t>
            </a:r>
          </a:p>
        </p:txBody>
      </p:sp>
    </p:spTree>
    <p:extLst>
      <p:ext uri="{BB962C8B-B14F-4D97-AF65-F5344CB8AC3E}">
        <p14:creationId xmlns:p14="http://schemas.microsoft.com/office/powerpoint/2010/main" val="2815216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portal.azure.com </a:t>
            </a:r>
          </a:p>
        </p:txBody>
      </p:sp>
      <p:sp>
        <p:nvSpPr>
          <p:cNvPr id="3" name="Text Placeholder 2"/>
          <p:cNvSpPr>
            <a:spLocks noGrp="1"/>
          </p:cNvSpPr>
          <p:nvPr>
            <p:ph type="body" sz="quarter" idx="10"/>
          </p:nvPr>
        </p:nvSpPr>
        <p:spPr/>
        <p:txBody>
          <a:bodyPr/>
          <a:lstStyle/>
          <a:p>
            <a:endParaRPr lang="en-GB"/>
          </a:p>
        </p:txBody>
      </p:sp>
      <p:pic>
        <p:nvPicPr>
          <p:cNvPr id="9" name="Picture 8"/>
          <p:cNvPicPr>
            <a:picLocks noChangeAspect="1"/>
          </p:cNvPicPr>
          <p:nvPr/>
        </p:nvPicPr>
        <p:blipFill>
          <a:blip r:embed="rId3"/>
          <a:stretch>
            <a:fillRect/>
          </a:stretch>
        </p:blipFill>
        <p:spPr>
          <a:xfrm>
            <a:off x="529605" y="1212849"/>
            <a:ext cx="3951481" cy="5225455"/>
          </a:xfrm>
          <a:prstGeom prst="rect">
            <a:avLst/>
          </a:prstGeom>
        </p:spPr>
      </p:pic>
      <p:sp>
        <p:nvSpPr>
          <p:cNvPr id="10" name="TextBox 9"/>
          <p:cNvSpPr txBox="1"/>
          <p:nvPr/>
        </p:nvSpPr>
        <p:spPr>
          <a:xfrm>
            <a:off x="1681733" y="6449760"/>
            <a:ext cx="1298176" cy="544765"/>
          </a:xfrm>
          <a:prstGeom prst="rect">
            <a:avLst/>
          </a:prstGeom>
          <a:noFill/>
        </p:spPr>
        <p:txBody>
          <a:bodyPr wrap="none" lIns="182880" tIns="146304" rIns="182880" bIns="146304" rtlCol="0">
            <a:spAutoFit/>
          </a:bodyPr>
          <a:lstStyle/>
          <a:p>
            <a:pPr>
              <a:lnSpc>
                <a:spcPct val="90000"/>
              </a:lnSpc>
              <a:spcAft>
                <a:spcPts val="600"/>
              </a:spcAft>
            </a:pPr>
            <a:r>
              <a:rPr lang="en-GB" i="1" dirty="0">
                <a:gradFill>
                  <a:gsLst>
                    <a:gs pos="2917">
                      <a:schemeClr val="tx1"/>
                    </a:gs>
                    <a:gs pos="30000">
                      <a:schemeClr val="tx1"/>
                    </a:gs>
                  </a:gsLst>
                  <a:lin ang="5400000" scaled="0"/>
                </a:gradFill>
              </a:rPr>
              <a:t>Overview</a:t>
            </a:r>
          </a:p>
        </p:txBody>
      </p:sp>
      <p:pic>
        <p:nvPicPr>
          <p:cNvPr id="11" name="Picture 10"/>
          <p:cNvPicPr>
            <a:picLocks noChangeAspect="1"/>
          </p:cNvPicPr>
          <p:nvPr/>
        </p:nvPicPr>
        <p:blipFill>
          <a:blip r:embed="rId4"/>
          <a:stretch>
            <a:fillRect/>
          </a:stretch>
        </p:blipFill>
        <p:spPr>
          <a:xfrm>
            <a:off x="4922093" y="2202342"/>
            <a:ext cx="7353300" cy="2762250"/>
          </a:xfrm>
          <a:prstGeom prst="rect">
            <a:avLst/>
          </a:prstGeom>
        </p:spPr>
      </p:pic>
      <p:sp>
        <p:nvSpPr>
          <p:cNvPr id="12" name="TextBox 11"/>
          <p:cNvSpPr txBox="1"/>
          <p:nvPr/>
        </p:nvSpPr>
        <p:spPr>
          <a:xfrm>
            <a:off x="7658397" y="5081438"/>
            <a:ext cx="1683153" cy="544765"/>
          </a:xfrm>
          <a:prstGeom prst="rect">
            <a:avLst/>
          </a:prstGeom>
          <a:noFill/>
        </p:spPr>
        <p:txBody>
          <a:bodyPr wrap="none" lIns="182880" tIns="146304" rIns="182880" bIns="146304" rtlCol="0">
            <a:spAutoFit/>
          </a:bodyPr>
          <a:lstStyle/>
          <a:p>
            <a:pPr>
              <a:lnSpc>
                <a:spcPct val="90000"/>
              </a:lnSpc>
              <a:spcAft>
                <a:spcPts val="600"/>
              </a:spcAft>
            </a:pPr>
            <a:r>
              <a:rPr lang="en-GB" i="1" dirty="0">
                <a:gradFill>
                  <a:gsLst>
                    <a:gs pos="2917">
                      <a:schemeClr val="tx1"/>
                    </a:gs>
                    <a:gs pos="30000">
                      <a:schemeClr val="tx1"/>
                    </a:gs>
                  </a:gsLst>
                  <a:lin ang="5400000" scaled="0"/>
                </a:gradFill>
              </a:rPr>
              <a:t>Cost Analysis</a:t>
            </a:r>
          </a:p>
        </p:txBody>
      </p:sp>
    </p:spTree>
    <p:extLst>
      <p:ext uri="{BB962C8B-B14F-4D97-AF65-F5344CB8AC3E}">
        <p14:creationId xmlns:p14="http://schemas.microsoft.com/office/powerpoint/2010/main" val="14828729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account.azure.com </a:t>
            </a:r>
          </a:p>
        </p:txBody>
      </p:sp>
      <p:sp>
        <p:nvSpPr>
          <p:cNvPr id="3" name="Text Placeholder 2"/>
          <p:cNvSpPr>
            <a:spLocks noGrp="1"/>
          </p:cNvSpPr>
          <p:nvPr>
            <p:ph type="body" sz="quarter" idx="10"/>
          </p:nvPr>
        </p:nvSpPr>
        <p:spPr/>
        <p:txBody>
          <a:bodyPr/>
          <a:lstStyle/>
          <a:p>
            <a:endParaRPr lang="en-GB" dirty="0"/>
          </a:p>
        </p:txBody>
      </p:sp>
      <p:pic>
        <p:nvPicPr>
          <p:cNvPr id="6" name="Picture 5"/>
          <p:cNvPicPr>
            <a:picLocks noChangeAspect="1"/>
          </p:cNvPicPr>
          <p:nvPr/>
        </p:nvPicPr>
        <p:blipFill>
          <a:blip r:embed="rId2"/>
          <a:stretch>
            <a:fillRect/>
          </a:stretch>
        </p:blipFill>
        <p:spPr>
          <a:xfrm>
            <a:off x="385589" y="1212849"/>
            <a:ext cx="6629400" cy="2895600"/>
          </a:xfrm>
          <a:prstGeom prst="rect">
            <a:avLst/>
          </a:prstGeom>
        </p:spPr>
      </p:pic>
      <p:pic>
        <p:nvPicPr>
          <p:cNvPr id="7" name="Picture 6"/>
          <p:cNvPicPr>
            <a:picLocks noChangeAspect="1"/>
          </p:cNvPicPr>
          <p:nvPr/>
        </p:nvPicPr>
        <p:blipFill>
          <a:blip r:embed="rId3"/>
          <a:stretch>
            <a:fillRect/>
          </a:stretch>
        </p:blipFill>
        <p:spPr>
          <a:xfrm>
            <a:off x="1158007" y="3065214"/>
            <a:ext cx="11114781" cy="3724529"/>
          </a:xfrm>
          <a:prstGeom prst="rect">
            <a:avLst/>
          </a:prstGeom>
        </p:spPr>
      </p:pic>
    </p:spTree>
    <p:extLst>
      <p:ext uri="{BB962C8B-B14F-4D97-AF65-F5344CB8AC3E}">
        <p14:creationId xmlns:p14="http://schemas.microsoft.com/office/powerpoint/2010/main" val="25556637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Enterprise content pack for Power BI</a:t>
            </a:r>
          </a:p>
        </p:txBody>
      </p:sp>
      <p:sp>
        <p:nvSpPr>
          <p:cNvPr id="3" name="Text Placeholder 2"/>
          <p:cNvSpPr>
            <a:spLocks noGrp="1"/>
          </p:cNvSpPr>
          <p:nvPr>
            <p:ph type="body" sz="quarter" idx="10"/>
          </p:nvPr>
        </p:nvSpPr>
        <p:spPr>
          <a:xfrm>
            <a:off x="274638" y="1212850"/>
            <a:ext cx="11887200" cy="1858970"/>
          </a:xfrm>
        </p:spPr>
        <p:txBody>
          <a:bodyPr/>
          <a:lstStyle/>
          <a:p>
            <a:pPr marL="571500" indent="-571500">
              <a:buFont typeface="Arial" panose="020B0604020202020204" pitchFamily="34" charset="0"/>
              <a:buChar char="•"/>
            </a:pPr>
            <a:r>
              <a:rPr lang="en-GB" sz="3600" dirty="0"/>
              <a:t>Import consumption data into Power BI for Azure </a:t>
            </a:r>
            <a:r>
              <a:rPr lang="en-GB" sz="3600" u="sng" dirty="0"/>
              <a:t>Enterprise Agreements</a:t>
            </a:r>
            <a:r>
              <a:rPr lang="en-GB" sz="3600" dirty="0"/>
              <a:t> </a:t>
            </a:r>
          </a:p>
          <a:p>
            <a:pPr marL="800100" lvl="2" indent="-571500">
              <a:buFont typeface="Arial" panose="020B0604020202020204" pitchFamily="34" charset="0"/>
              <a:buChar char="•"/>
            </a:pPr>
            <a:r>
              <a:rPr lang="en-GB" sz="1800" dirty="0"/>
              <a:t>Gain insights into which departments, accounts, or subscriptions are consuming the most</a:t>
            </a:r>
          </a:p>
          <a:p>
            <a:pPr marL="800100" lvl="2" indent="-571500">
              <a:buFont typeface="Arial" panose="020B0604020202020204" pitchFamily="34" charset="0"/>
              <a:buChar char="•"/>
            </a:pPr>
            <a:r>
              <a:rPr lang="en-GB" sz="1800" dirty="0"/>
              <a:t>Provides visibility into which services organization used most and trends for spending</a:t>
            </a:r>
          </a:p>
        </p:txBody>
      </p:sp>
      <p:pic>
        <p:nvPicPr>
          <p:cNvPr id="8" name="Picture 7"/>
          <p:cNvPicPr>
            <a:picLocks noChangeAspect="1"/>
          </p:cNvPicPr>
          <p:nvPr/>
        </p:nvPicPr>
        <p:blipFill>
          <a:blip r:embed="rId3"/>
          <a:stretch>
            <a:fillRect/>
          </a:stretch>
        </p:blipFill>
        <p:spPr>
          <a:xfrm>
            <a:off x="889645" y="3089729"/>
            <a:ext cx="4248150" cy="3503877"/>
          </a:xfrm>
          <a:prstGeom prst="rect">
            <a:avLst/>
          </a:prstGeom>
        </p:spPr>
      </p:pic>
      <p:pic>
        <p:nvPicPr>
          <p:cNvPr id="9" name="Picture 8"/>
          <p:cNvPicPr>
            <a:picLocks noChangeAspect="1"/>
          </p:cNvPicPr>
          <p:nvPr/>
        </p:nvPicPr>
        <p:blipFill>
          <a:blip r:embed="rId4"/>
          <a:stretch>
            <a:fillRect/>
          </a:stretch>
        </p:blipFill>
        <p:spPr>
          <a:xfrm>
            <a:off x="5570165" y="3088116"/>
            <a:ext cx="6415447" cy="3505490"/>
          </a:xfrm>
          <a:prstGeom prst="rect">
            <a:avLst/>
          </a:prstGeom>
        </p:spPr>
      </p:pic>
    </p:spTree>
    <p:extLst>
      <p:ext uri="{BB962C8B-B14F-4D97-AF65-F5344CB8AC3E}">
        <p14:creationId xmlns:p14="http://schemas.microsoft.com/office/powerpoint/2010/main" val="187203542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Billing APIs (Preview) </a:t>
            </a:r>
          </a:p>
        </p:txBody>
      </p:sp>
      <p:sp>
        <p:nvSpPr>
          <p:cNvPr id="3" name="Text Placeholder 2"/>
          <p:cNvSpPr>
            <a:spLocks noGrp="1"/>
          </p:cNvSpPr>
          <p:nvPr>
            <p:ph type="body" sz="quarter" idx="10"/>
          </p:nvPr>
        </p:nvSpPr>
        <p:spPr>
          <a:xfrm>
            <a:off x="274639" y="1337022"/>
            <a:ext cx="11887200" cy="3721019"/>
          </a:xfrm>
        </p:spPr>
        <p:txBody>
          <a:bodyPr/>
          <a:lstStyle/>
          <a:p>
            <a:pPr marL="571500" indent="-571500">
              <a:buFont typeface="Arial" panose="020B0604020202020204" pitchFamily="34" charset="0"/>
              <a:buChar char="•"/>
            </a:pPr>
            <a:r>
              <a:rPr lang="en-US" sz="3600" dirty="0"/>
              <a:t>Use Azure Billing APIs to pull usage &amp; resource data into your preferred data analysis tools and systems</a:t>
            </a:r>
          </a:p>
          <a:p>
            <a:pPr marL="1028700" lvl="3" indent="-571500">
              <a:buFont typeface="Arial" panose="020B0604020202020204" pitchFamily="34" charset="0"/>
              <a:buChar char="•"/>
            </a:pPr>
            <a:r>
              <a:rPr lang="en-GB" sz="2600" dirty="0" err="1"/>
              <a:t>Cloudyn</a:t>
            </a:r>
            <a:r>
              <a:rPr lang="en-GB" sz="2600" dirty="0"/>
              <a:t> and </a:t>
            </a:r>
            <a:r>
              <a:rPr lang="en-GB" sz="2600" dirty="0" err="1"/>
              <a:t>CloudCruiser</a:t>
            </a:r>
            <a:r>
              <a:rPr lang="en-GB" sz="2600" dirty="0"/>
              <a:t> work support these APIs</a:t>
            </a:r>
          </a:p>
          <a:p>
            <a:pPr marL="571500" lvl="1" indent="-571500">
              <a:buFont typeface="Arial" panose="020B0604020202020204" pitchFamily="34" charset="0"/>
              <a:buChar char="•"/>
            </a:pPr>
            <a:r>
              <a:rPr lang="en-GB" sz="2800" dirty="0"/>
              <a:t>APIs</a:t>
            </a:r>
          </a:p>
          <a:p>
            <a:pPr marL="800100" lvl="2" indent="-571500">
              <a:buFont typeface="Arial" panose="020B0604020202020204" pitchFamily="34" charset="0"/>
              <a:buChar char="•"/>
            </a:pPr>
            <a:r>
              <a:rPr lang="en-GB" sz="2400" dirty="0"/>
              <a:t>Billing - programmatic access to Azure billing information &amp; invoices</a:t>
            </a:r>
          </a:p>
          <a:p>
            <a:pPr marL="800100" lvl="2" indent="-571500">
              <a:buFont typeface="Arial" panose="020B0604020202020204" pitchFamily="34" charset="0"/>
              <a:buChar char="•"/>
            </a:pPr>
            <a:r>
              <a:rPr lang="en-GB" sz="2400" dirty="0"/>
              <a:t>Resource Usage - get consumption data for an Azure subscription</a:t>
            </a:r>
          </a:p>
          <a:p>
            <a:pPr marL="800100" lvl="2" indent="-571500">
              <a:buFont typeface="Arial" panose="020B0604020202020204" pitchFamily="34" charset="0"/>
              <a:buChar char="•"/>
            </a:pPr>
            <a:r>
              <a:rPr lang="en-GB" sz="2400" dirty="0"/>
              <a:t>Resource RateCard - meter (aka resource) metadata information prices</a:t>
            </a:r>
          </a:p>
          <a:p>
            <a:pPr marL="800100" lvl="2" indent="-571500">
              <a:buFont typeface="Arial" panose="020B0604020202020204" pitchFamily="34" charset="0"/>
              <a:buChar char="•"/>
            </a:pPr>
            <a:endParaRPr lang="en-GB" sz="2400" dirty="0"/>
          </a:p>
        </p:txBody>
      </p:sp>
    </p:spTree>
    <p:extLst>
      <p:ext uri="{BB962C8B-B14F-4D97-AF65-F5344CB8AC3E}">
        <p14:creationId xmlns:p14="http://schemas.microsoft.com/office/powerpoint/2010/main" val="293720429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 Usage API Demo</a:t>
            </a:r>
          </a:p>
        </p:txBody>
      </p:sp>
      <p:sp>
        <p:nvSpPr>
          <p:cNvPr id="3" name="Text Placeholder 2"/>
          <p:cNvSpPr>
            <a:spLocks noGrp="1"/>
          </p:cNvSpPr>
          <p:nvPr>
            <p:ph type="body" sz="quarter" idx="10"/>
          </p:nvPr>
        </p:nvSpPr>
        <p:spPr>
          <a:xfrm>
            <a:off x="274638" y="1212850"/>
            <a:ext cx="11887200" cy="1612749"/>
          </a:xfrm>
        </p:spPr>
        <p:txBody>
          <a:bodyPr/>
          <a:lstStyle/>
          <a:p>
            <a:r>
              <a:rPr lang="en-GB" sz="3200" dirty="0">
                <a:hlinkClick r:id="rId2"/>
              </a:rPr>
              <a:t>https://azure.microsoft.com/en-gb/resources/samples/billing-dotnet-usage-api/</a:t>
            </a:r>
            <a:r>
              <a:rPr lang="en-GB" sz="3200" dirty="0"/>
              <a:t> </a:t>
            </a:r>
          </a:p>
          <a:p>
            <a:r>
              <a:rPr lang="en-GB" sz="3200" dirty="0"/>
              <a:t>				Note: I needed to do a grant access</a:t>
            </a:r>
          </a:p>
        </p:txBody>
      </p:sp>
      <p:pic>
        <p:nvPicPr>
          <p:cNvPr id="1026" name="Picture 2" descr="Machine generated alternative text:&#10;Required permissions &#10;+ Add Grant Permissions &#10;APPucA &#10;Windows Azure Service Management API &#10;Windows Azure Active Directory (Microsoft.AzureAct... 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2693" y="2019224"/>
            <a:ext cx="2048248" cy="10788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74638" y="3098072"/>
            <a:ext cx="7653536" cy="1275589"/>
          </a:xfrm>
          <a:prstGeom prst="rect">
            <a:avLst/>
          </a:prstGeom>
        </p:spPr>
      </p:pic>
      <p:pic>
        <p:nvPicPr>
          <p:cNvPr id="5" name="Picture 4"/>
          <p:cNvPicPr>
            <a:picLocks noChangeAspect="1"/>
          </p:cNvPicPr>
          <p:nvPr/>
        </p:nvPicPr>
        <p:blipFill>
          <a:blip r:embed="rId5"/>
          <a:stretch>
            <a:fillRect/>
          </a:stretch>
        </p:blipFill>
        <p:spPr>
          <a:xfrm>
            <a:off x="6146229" y="4090244"/>
            <a:ext cx="6111203" cy="2767481"/>
          </a:xfrm>
          <a:prstGeom prst="rect">
            <a:avLst/>
          </a:prstGeom>
        </p:spPr>
      </p:pic>
      <p:cxnSp>
        <p:nvCxnSpPr>
          <p:cNvPr id="7" name="Straight Arrow Connector 6"/>
          <p:cNvCxnSpPr/>
          <p:nvPr/>
        </p:nvCxnSpPr>
        <p:spPr>
          <a:xfrm>
            <a:off x="4346029" y="4642130"/>
            <a:ext cx="1584176" cy="7233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1389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74621" y="3641278"/>
            <a:ext cx="3528392" cy="3528392"/>
          </a:xfrm>
          <a:prstGeom prst="rect">
            <a:avLst/>
          </a:prstGeom>
          <a:scene3d>
            <a:camera prst="orthographicFront"/>
            <a:lightRig rig="threePt" dir="t"/>
          </a:scene3d>
          <a:sp3d>
            <a:bevelT w="139700" prst="cross"/>
          </a:sp3d>
        </p:spPr>
      </p:pic>
      <p:sp>
        <p:nvSpPr>
          <p:cNvPr id="2" name="Text Placeholder 1"/>
          <p:cNvSpPr>
            <a:spLocks noGrp="1"/>
          </p:cNvSpPr>
          <p:nvPr>
            <p:ph type="body" sz="quarter" idx="10"/>
          </p:nvPr>
        </p:nvSpPr>
        <p:spPr>
          <a:xfrm>
            <a:off x="274638" y="1769070"/>
            <a:ext cx="9832031" cy="5184576"/>
          </a:xfrm>
        </p:spPr>
        <p:txBody>
          <a:bodyPr/>
          <a:lstStyle/>
          <a:p>
            <a:pPr marL="0" indent="0">
              <a:buNone/>
            </a:pPr>
            <a:r>
              <a:rPr lang="en-GB" dirty="0">
                <a:solidFill>
                  <a:schemeClr val="tx1"/>
                </a:solidFill>
              </a:rPr>
              <a:t>We hope you have enjoyed the morning, we have one ask of you.</a:t>
            </a:r>
          </a:p>
          <a:p>
            <a:pPr marL="0" indent="0">
              <a:buNone/>
            </a:pPr>
            <a:endParaRPr lang="en-GB" dirty="0"/>
          </a:p>
          <a:p>
            <a:pPr marL="0" indent="0">
              <a:buNone/>
            </a:pPr>
            <a:r>
              <a:rPr lang="en-GB" dirty="0">
                <a:solidFill>
                  <a:srgbClr val="002050"/>
                </a:solidFill>
              </a:rPr>
              <a:t>Please out your evaluation forms to give us feedback on what we did right and how we can improve the sessions next time. </a:t>
            </a:r>
          </a:p>
          <a:p>
            <a:pPr marL="0" indent="0">
              <a:buNone/>
            </a:pPr>
            <a:endParaRPr lang="en-GB" dirty="0">
              <a:solidFill>
                <a:srgbClr val="B4A0FF"/>
              </a:solidFill>
            </a:endParaRPr>
          </a:p>
          <a:p>
            <a:pPr marL="0" indent="0">
              <a:buNone/>
            </a:pPr>
            <a:r>
              <a:rPr lang="en-GB" b="1" i="1" dirty="0">
                <a:solidFill>
                  <a:schemeClr val="tx1"/>
                </a:solidFill>
              </a:rPr>
              <a:t>Your feedback is critical to making more of these sessions a success ! </a:t>
            </a:r>
          </a:p>
        </p:txBody>
      </p:sp>
      <p:sp>
        <p:nvSpPr>
          <p:cNvPr id="3" name="Title 2"/>
          <p:cNvSpPr>
            <a:spLocks noGrp="1"/>
          </p:cNvSpPr>
          <p:nvPr>
            <p:ph type="title"/>
          </p:nvPr>
        </p:nvSpPr>
        <p:spPr>
          <a:xfrm>
            <a:off x="274639" y="295274"/>
            <a:ext cx="11889564" cy="1473796"/>
          </a:xfrm>
        </p:spPr>
        <p:txBody>
          <a:bodyPr/>
          <a:lstStyle/>
          <a:p>
            <a:r>
              <a:rPr lang="en-GB" sz="8800" dirty="0">
                <a:solidFill>
                  <a:schemeClr val="tx1"/>
                </a:solidFill>
              </a:rPr>
              <a:t>Evaluation Forms </a:t>
            </a:r>
            <a:endParaRPr lang="en-US" sz="8800" dirty="0">
              <a:solidFill>
                <a:schemeClr val="tx1"/>
              </a:solidFill>
            </a:endParaRPr>
          </a:p>
        </p:txBody>
      </p:sp>
    </p:spTree>
    <p:extLst>
      <p:ext uri="{BB962C8B-B14F-4D97-AF65-F5344CB8AC3E}">
        <p14:creationId xmlns:p14="http://schemas.microsoft.com/office/powerpoint/2010/main" val="19525209"/>
      </p:ext>
    </p:extLst>
  </p:cSld>
  <p:clrMapOvr>
    <a:overrideClrMapping bg1="dk1" tx1="lt1" bg2="dk2" tx2="lt2" accent1="accent1" accent2="accent2" accent3="accent3" accent4="accent4" accent5="accent5" accent6="accent6" hlink="hlink" folHlink="folHlink"/>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Links and Downloads</a:t>
            </a:r>
            <a:endParaRPr lang="en-US" dirty="0"/>
          </a:p>
        </p:txBody>
      </p:sp>
      <p:sp>
        <p:nvSpPr>
          <p:cNvPr id="3" name="Rectangle 2"/>
          <p:cNvSpPr/>
          <p:nvPr/>
        </p:nvSpPr>
        <p:spPr>
          <a:xfrm>
            <a:off x="327429" y="1769070"/>
            <a:ext cx="11850622" cy="830997"/>
          </a:xfrm>
          <a:prstGeom prst="rect">
            <a:avLst/>
          </a:prstGeom>
        </p:spPr>
        <p:txBody>
          <a:bodyPr wrap="square">
            <a:spAutoFit/>
          </a:bodyPr>
          <a:lstStyle/>
          <a:p>
            <a:r>
              <a:rPr lang="en-GB" sz="2400" b="1" dirty="0"/>
              <a:t>Free Cloud Design Patterns </a:t>
            </a:r>
            <a:r>
              <a:rPr lang="en-GB" sz="2400" b="1" dirty="0" err="1"/>
              <a:t>ebook</a:t>
            </a:r>
            <a:endParaRPr lang="en-US" sz="2400" b="1" dirty="0"/>
          </a:p>
          <a:p>
            <a:r>
              <a:rPr lang="en-US" sz="2400" dirty="0">
                <a:hlinkClick r:id="rId3"/>
              </a:rPr>
              <a:t>http://www.microsoft.com/en-us/download/details.aspx?id=42026</a:t>
            </a:r>
            <a:endParaRPr lang="en-US" sz="2400" dirty="0"/>
          </a:p>
        </p:txBody>
      </p:sp>
      <p:sp>
        <p:nvSpPr>
          <p:cNvPr id="4" name="Rectangle 3"/>
          <p:cNvSpPr/>
          <p:nvPr/>
        </p:nvSpPr>
        <p:spPr>
          <a:xfrm>
            <a:off x="313581" y="3312596"/>
            <a:ext cx="11850622" cy="1200329"/>
          </a:xfrm>
          <a:prstGeom prst="rect">
            <a:avLst/>
          </a:prstGeom>
        </p:spPr>
        <p:txBody>
          <a:bodyPr wrap="square">
            <a:spAutoFit/>
          </a:bodyPr>
          <a:lstStyle/>
          <a:p>
            <a:r>
              <a:rPr lang="en-GB" sz="2400" b="1" dirty="0"/>
              <a:t>Cloud Design Patterns Poster</a:t>
            </a:r>
            <a:endParaRPr lang="en-US" sz="2400" b="1" dirty="0"/>
          </a:p>
          <a:p>
            <a:r>
              <a:rPr lang="en-US" sz="2400" dirty="0">
                <a:hlinkClick r:id="rId4"/>
              </a:rPr>
              <a:t>https://azure.microsoft.com/en-us/documentation/infographics/cloud-design-patterns/</a:t>
            </a:r>
            <a:endParaRPr lang="en-US" sz="2400" dirty="0"/>
          </a:p>
        </p:txBody>
      </p:sp>
      <p:sp>
        <p:nvSpPr>
          <p:cNvPr id="5" name="Rectangle 4"/>
          <p:cNvSpPr/>
          <p:nvPr/>
        </p:nvSpPr>
        <p:spPr>
          <a:xfrm>
            <a:off x="327429" y="5153446"/>
            <a:ext cx="11850622" cy="1569660"/>
          </a:xfrm>
          <a:prstGeom prst="rect">
            <a:avLst/>
          </a:prstGeom>
        </p:spPr>
        <p:txBody>
          <a:bodyPr wrap="square">
            <a:spAutoFit/>
          </a:bodyPr>
          <a:lstStyle/>
          <a:p>
            <a:r>
              <a:rPr lang="en-GB" sz="2400" b="1" dirty="0"/>
              <a:t>This session - Demos and Presentation Repository</a:t>
            </a:r>
            <a:endParaRPr lang="en-US" sz="2400" b="1" dirty="0"/>
          </a:p>
          <a:p>
            <a:pPr lvl="0" defTabSz="914400" eaLnBrk="0" fontAlgn="base" hangingPunct="0">
              <a:spcBef>
                <a:spcPct val="0"/>
              </a:spcBef>
              <a:spcAft>
                <a:spcPct val="0"/>
              </a:spcAft>
            </a:pPr>
            <a:r>
              <a:rPr lang="en-GB" altLang="en-US" sz="2400" dirty="0">
                <a:latin typeface="Segoe UI" panose="020B0502040204020203" pitchFamily="34" charset="0"/>
                <a:cs typeface="Segoe UI" panose="020B0502040204020203" pitchFamily="34" charset="0"/>
                <a:hlinkClick r:id="rId5"/>
              </a:rPr>
              <a:t>https://github.com/dxuk/AzureWorkshops/blob/master/BestPractices-1stSept2016/Best%20Practices%20-%20Scalability%2C%20Availability%2C%20Performance%20and%20Resilience.pptx</a:t>
            </a:r>
            <a:endParaRPr lang="en-GB" alt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03467827"/>
      </p:ext>
    </p:extLst>
  </p:cSld>
  <p:clrMapOvr>
    <a:overrideClrMapping bg1="dk1" tx1="lt1" bg2="dk2" tx2="lt2" accent1="accent1" accent2="accent2" accent3="accent3" accent4="accent4" accent5="accent5" accent6="accent6" hlink="hlink" folHlink="folHlink"/>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8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rotWithShape="1">
          <a:blip r:embed="rId3"/>
          <a:srcRect l="24231" r="22757"/>
          <a:stretch/>
        </p:blipFill>
        <p:spPr>
          <a:xfrm>
            <a:off x="7370365" y="-31130"/>
            <a:ext cx="5616624" cy="6994526"/>
          </a:xfrm>
          <a:prstGeom prst="rect">
            <a:avLst/>
          </a:prstGeom>
        </p:spPr>
      </p:pic>
      <p:sp>
        <p:nvSpPr>
          <p:cNvPr id="2" name="Title 1"/>
          <p:cNvSpPr>
            <a:spLocks noGrp="1"/>
          </p:cNvSpPr>
          <p:nvPr>
            <p:ph type="title"/>
          </p:nvPr>
        </p:nvSpPr>
        <p:spPr>
          <a:xfrm>
            <a:off x="241573" y="616942"/>
            <a:ext cx="7056784" cy="5688632"/>
          </a:xfrm>
          <a:solidFill>
            <a:srgbClr val="002050">
              <a:alpha val="75000"/>
            </a:srgbClr>
          </a:solidFill>
        </p:spPr>
        <p:txBody>
          <a:bodyPr vert="horz" wrap="square" lIns="146304" tIns="91440" rIns="146304" bIns="91440" rtlCol="0" anchor="t" anchorCtr="0">
            <a:noAutofit/>
          </a:bodyPr>
          <a:lstStyle/>
          <a:p>
            <a:r>
              <a:rPr lang="en-GB" dirty="0">
                <a:solidFill>
                  <a:schemeClr val="accent4">
                    <a:lumMod val="20000"/>
                    <a:lumOff val="80000"/>
                  </a:schemeClr>
                </a:solidFill>
              </a:rPr>
              <a:t>Scale Units</a:t>
            </a:r>
            <a:br>
              <a:rPr lang="en-GB" sz="4800" dirty="0">
                <a:solidFill>
                  <a:srgbClr val="002050"/>
                </a:solidFill>
              </a:rPr>
            </a:br>
            <a:br>
              <a:rPr lang="en-GB" sz="4800" dirty="0">
                <a:solidFill>
                  <a:srgbClr val="002050"/>
                </a:solidFill>
              </a:rPr>
            </a:br>
            <a:r>
              <a:rPr lang="en-GB" sz="4800" dirty="0"/>
              <a:t>Scale out, not up</a:t>
            </a:r>
            <a:br>
              <a:rPr lang="en-US" sz="4800" dirty="0"/>
            </a:br>
            <a:br>
              <a:rPr lang="en-US" sz="4800" dirty="0"/>
            </a:br>
            <a:r>
              <a:rPr lang="en-US" sz="4800" dirty="0"/>
              <a:t>David Gristwood</a:t>
            </a:r>
            <a:br>
              <a:rPr lang="en-US" sz="4800" dirty="0"/>
            </a:br>
            <a:endParaRPr lang="en-US" sz="3200" dirty="0">
              <a:solidFill>
                <a:schemeClr val="tx1"/>
              </a:solidFill>
            </a:endParaRPr>
          </a:p>
        </p:txBody>
      </p:sp>
    </p:spTree>
    <p:extLst>
      <p:ext uri="{BB962C8B-B14F-4D97-AF65-F5344CB8AC3E}">
        <p14:creationId xmlns:p14="http://schemas.microsoft.com/office/powerpoint/2010/main" val="29001499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1573" y="256902"/>
            <a:ext cx="11887200" cy="6389441"/>
          </a:xfrm>
        </p:spPr>
        <p:txBody>
          <a:bodyPr/>
          <a:lstStyle/>
          <a:p>
            <a:pPr marL="0" indent="0">
              <a:buNone/>
            </a:pPr>
            <a:r>
              <a:rPr lang="en-GB" sz="4800" dirty="0">
                <a:latin typeface="Blackadder ITC" panose="04020505051007020D02" pitchFamily="82" charset="0"/>
              </a:rPr>
              <a:t>Once Upon A Time… </a:t>
            </a:r>
            <a:br>
              <a:rPr lang="en-GB" sz="4800" dirty="0">
                <a:latin typeface="Blackadder ITC" panose="04020505051007020D02" pitchFamily="82" charset="0"/>
              </a:rPr>
            </a:br>
            <a:endParaRPr lang="en-GB" sz="4800" dirty="0">
              <a:latin typeface="Blackadder ITC" panose="04020505051007020D02" pitchFamily="82" charset="0"/>
            </a:endParaRPr>
          </a:p>
          <a:p>
            <a:pPr marL="0" indent="0">
              <a:buNone/>
            </a:pPr>
            <a:r>
              <a:rPr lang="en-GB" dirty="0"/>
              <a:t>… sizing for a system was (relatively) easy </a:t>
            </a:r>
          </a:p>
          <a:p>
            <a:pPr marL="0" indent="0">
              <a:buNone/>
            </a:pPr>
            <a:endParaRPr lang="en-GB" dirty="0"/>
          </a:p>
          <a:p>
            <a:r>
              <a:rPr lang="en-GB" dirty="0"/>
              <a:t>Fixed on premise hardware</a:t>
            </a:r>
          </a:p>
          <a:p>
            <a:r>
              <a:rPr lang="en-GB" dirty="0"/>
              <a:t>Static workforce</a:t>
            </a:r>
          </a:p>
          <a:p>
            <a:r>
              <a:rPr lang="en-GB" dirty="0"/>
              <a:t>Multi-year costing</a:t>
            </a:r>
          </a:p>
          <a:p>
            <a:r>
              <a:rPr lang="en-GB" dirty="0"/>
              <a:t>Size for maximum load</a:t>
            </a:r>
          </a:p>
          <a:p>
            <a:endParaRPr lang="en-GB" dirty="0"/>
          </a:p>
          <a:p>
            <a:pPr marL="0" indent="0">
              <a:buNone/>
            </a:pPr>
            <a:r>
              <a:rPr lang="en-GB" dirty="0"/>
              <a:t>then the Internet came along and changed all of that….</a:t>
            </a:r>
          </a:p>
        </p:txBody>
      </p:sp>
    </p:spTree>
    <p:extLst>
      <p:ext uri="{BB962C8B-B14F-4D97-AF65-F5344CB8AC3E}">
        <p14:creationId xmlns:p14="http://schemas.microsoft.com/office/powerpoint/2010/main" val="3295123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8161" y="1481038"/>
            <a:ext cx="11887200" cy="4118050"/>
          </a:xfrm>
        </p:spPr>
        <p:txBody>
          <a:bodyPr/>
          <a:lstStyle/>
          <a:p>
            <a:r>
              <a:rPr lang="en-GB" dirty="0"/>
              <a:t>amazing economies of scale</a:t>
            </a:r>
          </a:p>
          <a:p>
            <a:r>
              <a:rPr lang="en-GB" dirty="0"/>
              <a:t>ability to scale</a:t>
            </a:r>
          </a:p>
          <a:p>
            <a:r>
              <a:rPr lang="en-GB" dirty="0"/>
              <a:t>pay for what you use</a:t>
            </a:r>
          </a:p>
          <a:p>
            <a:endParaRPr lang="en-GB" dirty="0"/>
          </a:p>
          <a:p>
            <a:pPr marL="0" indent="0">
              <a:buNone/>
            </a:pPr>
            <a:r>
              <a:rPr lang="en-GB" dirty="0"/>
              <a:t>But comes at a price, in terms of (possible) re-architecting and re-thinking how to run these system, to save (potentially) lots of money</a:t>
            </a:r>
          </a:p>
        </p:txBody>
      </p:sp>
      <p:sp>
        <p:nvSpPr>
          <p:cNvPr id="3" name="Title 2"/>
          <p:cNvSpPr>
            <a:spLocks noGrp="1"/>
          </p:cNvSpPr>
          <p:nvPr>
            <p:ph type="title"/>
          </p:nvPr>
        </p:nvSpPr>
        <p:spPr/>
        <p:txBody>
          <a:bodyPr/>
          <a:lstStyle/>
          <a:p>
            <a:r>
              <a:rPr lang="en-GB" dirty="0"/>
              <a:t>Public cloud allows…</a:t>
            </a:r>
          </a:p>
        </p:txBody>
      </p:sp>
    </p:spTree>
    <p:extLst>
      <p:ext uri="{BB962C8B-B14F-4D97-AF65-F5344CB8AC3E}">
        <p14:creationId xmlns:p14="http://schemas.microsoft.com/office/powerpoint/2010/main" val="1403198665"/>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2.xml><?xml version="1.0" encoding="utf-8"?>
<a:theme xmlns:a="http://schemas.openxmlformats.org/drawingml/2006/main" name="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3.xml><?xml version="1.0" encoding="utf-8"?>
<a:theme xmlns:a="http://schemas.openxmlformats.org/drawingml/2006/main" name="1_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4.xml><?xml version="1.0" encoding="utf-8"?>
<a:theme xmlns:a="http://schemas.openxmlformats.org/drawingml/2006/main" name="3_MS Brand White 16-9_Dec-2013">
  <a:themeElements>
    <a:clrScheme name="Custom 1">
      <a:dk1>
        <a:srgbClr val="DD5900"/>
      </a:dk1>
      <a:lt1>
        <a:srgbClr val="FFFFFF"/>
      </a:lt1>
      <a:dk2>
        <a:srgbClr val="002050"/>
      </a:dk2>
      <a:lt2>
        <a:srgbClr val="00BCF2"/>
      </a:lt2>
      <a:accent1>
        <a:srgbClr val="FF8C00"/>
      </a:accent1>
      <a:accent2>
        <a:srgbClr val="DD5900"/>
      </a:accent2>
      <a:accent3>
        <a:srgbClr val="FFB920"/>
      </a:accent3>
      <a:accent4>
        <a:srgbClr val="0078D7"/>
      </a:accent4>
      <a:accent5>
        <a:srgbClr val="00BCF2"/>
      </a:accent5>
      <a:accent6>
        <a:srgbClr val="5C2D91"/>
      </a:accent6>
      <a:hlink>
        <a:srgbClr val="DD5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5.xml><?xml version="1.0" encoding="utf-8"?>
<a:theme xmlns:a="http://schemas.openxmlformats.org/drawingml/2006/main" name="2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7.potx" id="{E44CDCFF-569A-499A-9940-048498FF8D58}" vid="{A1069A24-B40C-44EC-91E6-4116FFBD0FD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0.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1.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2.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3.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4.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5.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2.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3.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4.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5.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6.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7.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8.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9.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Brand_template_16-9_Business_DARK_PURPLE_2016_4</Template>
  <TotalTime>3255</TotalTime>
  <Words>5537</Words>
  <Application>Microsoft Office PowerPoint</Application>
  <PresentationFormat>Custom</PresentationFormat>
  <Paragraphs>693</Paragraphs>
  <Slides>67</Slides>
  <Notes>45</Notes>
  <HiddenSlides>2</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67</vt:i4>
      </vt:variant>
    </vt:vector>
  </HeadingPairs>
  <TitlesOfParts>
    <vt:vector size="79" baseType="lpstr">
      <vt:lpstr>Arial</vt:lpstr>
      <vt:lpstr>Blackadder ITC</vt:lpstr>
      <vt:lpstr>Calibri</vt:lpstr>
      <vt:lpstr>Consolas</vt:lpstr>
      <vt:lpstr>Segoe UI</vt:lpstr>
      <vt:lpstr>Segoe UI Light</vt:lpstr>
      <vt:lpstr>Wingdings</vt:lpstr>
      <vt:lpstr>WHITE TEMPLATE</vt:lpstr>
      <vt:lpstr>COLOR TEMPLATE</vt:lpstr>
      <vt:lpstr>1_WHITE TEMPLATE</vt:lpstr>
      <vt:lpstr>3_MS Brand White 16-9_Dec-2013</vt:lpstr>
      <vt:lpstr>2_WHITE TEMPLATE</vt:lpstr>
      <vt:lpstr>Microsoft Azure Workshop  - Understanding cost modelling and sizing cloud solutions </vt:lpstr>
      <vt:lpstr>Introduction and Housekeeping  Welcome to Microsoft UK,  2 Kingdom Street</vt:lpstr>
      <vt:lpstr>Today’s Agenda</vt:lpstr>
      <vt:lpstr>Today’s Brief</vt:lpstr>
      <vt:lpstr>The short answer….</vt:lpstr>
      <vt:lpstr>The Other Questions </vt:lpstr>
      <vt:lpstr>Scale Units  Scale out, not up  David Gristwood </vt:lpstr>
      <vt:lpstr>PowerPoint Presentation</vt:lpstr>
      <vt:lpstr>Public cloud allows…</vt:lpstr>
      <vt:lpstr>Red pill, blue pill</vt:lpstr>
      <vt:lpstr>Managing Machine</vt:lpstr>
      <vt:lpstr>VM sizes</vt:lpstr>
      <vt:lpstr>“Scale Units”</vt:lpstr>
      <vt:lpstr>Scaling out Scale Units</vt:lpstr>
      <vt:lpstr>Azure Services to help you scale</vt:lpstr>
      <vt:lpstr>Azure App Service Architecture</vt:lpstr>
      <vt:lpstr>Scale Units using Virtual Machines</vt:lpstr>
      <vt:lpstr>Scale Units and Deployment Stamps</vt:lpstr>
      <vt:lpstr>Using the pricing calculator </vt:lpstr>
      <vt:lpstr>Microservices  What about Azure Service Fabric and containers?   </vt:lpstr>
      <vt:lpstr>What Is Service Fabric?</vt:lpstr>
      <vt:lpstr>VMs vs Service Fabric – VM Density</vt:lpstr>
      <vt:lpstr>Stop anywhere when migrating to microservices</vt:lpstr>
      <vt:lpstr>Data Tier Scaling  What about the data tier, isn’t that the hardest tier to scale? </vt:lpstr>
      <vt:lpstr>Choose the right type of storage</vt:lpstr>
      <vt:lpstr>Use an appropriate type of Store </vt:lpstr>
      <vt:lpstr>Scaling out the data tier: Guidance</vt:lpstr>
      <vt:lpstr>Design patterns for multi-tenant SaaS applications and Azure SQL Database</vt:lpstr>
      <vt:lpstr>Mind the gap  Migrating to the cloud, or  transitioning to SaaS charging models?  David Gristwood</vt:lpstr>
      <vt:lpstr>Cost Gap  A gap between how you charge for your service and how you are charged for consumption of cloud resources.  </vt:lpstr>
      <vt:lpstr>Looking forward .. Utopia …  You “SaaSify”* the app   You deploy it to PaaS / Serverless   You change your billing model  You are now ISV Leaders in SaaS            But….</vt:lpstr>
      <vt:lpstr>What often happens …   Where ISVs do not have a cloud or SaaS ready product, they deploy what they have and try to make it fit…..  Extend ISV time to profit by x months.  Add new risk of customer termination  Add new risk of over-consumption (risk of under-pricing against fixed IaaS resource costs) – results in excessive cost or under-performance.  Add new risk of under-consumption of resource (IaaS over-provisioning) </vt:lpstr>
      <vt:lpstr>Transitioning to SaaS - challenges  Extend ISV time to profit by x months.  Add new risk of customer termination  Add new risk of over-consumption (risk of under-pricing against fixed IaaS resource costs) – results in excessive cost or under-performance.  Add new risk of under-consumption of resource (IaaS over-provisioning) </vt:lpstr>
      <vt:lpstr>So, how do you cost your software?</vt:lpstr>
      <vt:lpstr>PowerPoint Presentation</vt:lpstr>
      <vt:lpstr>Menu Cost Form</vt:lpstr>
      <vt:lpstr>(TCO / TAPL) = CPT</vt:lpstr>
      <vt:lpstr>CPT /     (1 - Margin uplift needed)  = Sale Price per Transaction </vt:lpstr>
      <vt:lpstr>Now your pricing can be calculated via selling transactions in a “serverless” pricing model (with a direct link from your delivered customer value to the paid price)  Or by selling a fixed capacity by selling multiples of Deployment Units to support x users.</vt:lpstr>
      <vt:lpstr>Serverless   What about these Azure Functions?   </vt:lpstr>
      <vt:lpstr>Key aspects of ‘Serverless’ technologies.</vt:lpstr>
      <vt:lpstr>Why would a Developer want to use serverless ?</vt:lpstr>
      <vt:lpstr>Why would an IT Pro want to use serverless ?</vt:lpstr>
      <vt:lpstr>Serverless = You are not being charged for the runtime  cost of a server directly. #1</vt:lpstr>
      <vt:lpstr>Serverless = You are not being charged for the runtime  cost of a server directly. #2</vt:lpstr>
      <vt:lpstr>Some Services in Azure that can run on solely Consumption based pricing </vt:lpstr>
      <vt:lpstr>Serverless: What’s the benefit for me?</vt:lpstr>
      <vt:lpstr>Common Scenarios for Functions</vt:lpstr>
      <vt:lpstr>Common Scenarios for Functions</vt:lpstr>
      <vt:lpstr>Common Scenarios for Functions</vt:lpstr>
      <vt:lpstr>Common Scenarios for Functions</vt:lpstr>
      <vt:lpstr>Functions programming concepts (C#)</vt:lpstr>
      <vt:lpstr>Azure Functions</vt:lpstr>
      <vt:lpstr>Functions - Dynamic tier pricing</vt:lpstr>
      <vt:lpstr>My Function code C#</vt:lpstr>
      <vt:lpstr>My Function code - PowerShell</vt:lpstr>
      <vt:lpstr>Do: Consider licences of additional software</vt:lpstr>
      <vt:lpstr>Azure Billing   Understand your bill for Microsoft Azure  </vt:lpstr>
      <vt:lpstr>Azure Portal</vt:lpstr>
      <vt:lpstr>portal.azure.com </vt:lpstr>
      <vt:lpstr>account.azure.com </vt:lpstr>
      <vt:lpstr>Azure Enterprise content pack for Power BI</vt:lpstr>
      <vt:lpstr>Azure Billing APIs (Preview) </vt:lpstr>
      <vt:lpstr>Resource Usage API Demo</vt:lpstr>
      <vt:lpstr>Evaluation Forms </vt:lpstr>
      <vt:lpstr>Links and Downloads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Resource Manager</dc:title>
  <dc:subject>&lt;Speech title here&gt;</dc:subject>
  <dc:creator>William Eastbury</dc:creator>
  <cp:keywords/>
  <dc:description>Template: Maryfj_x000d_
Formatting: _x000d_
Audience Type:</dc:description>
  <cp:lastModifiedBy>David Gristwood</cp:lastModifiedBy>
  <cp:revision>209</cp:revision>
  <dcterms:created xsi:type="dcterms:W3CDTF">2016-04-13T14:53:56Z</dcterms:created>
  <dcterms:modified xsi:type="dcterms:W3CDTF">2017-06-06T14:25:11Z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